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8" r:id="rId13"/>
    <p:sldId id="271" r:id="rId14"/>
    <p:sldId id="267" r:id="rId15"/>
    <p:sldId id="269" r:id="rId16"/>
    <p:sldId id="270" r:id="rId17"/>
    <p:sldId id="307" r:id="rId18"/>
    <p:sldId id="272" r:id="rId19"/>
    <p:sldId id="280" r:id="rId20"/>
    <p:sldId id="274" r:id="rId21"/>
    <p:sldId id="275" r:id="rId22"/>
    <p:sldId id="276" r:id="rId23"/>
    <p:sldId id="281" r:id="rId24"/>
    <p:sldId id="278" r:id="rId25"/>
    <p:sldId id="282" r:id="rId26"/>
    <p:sldId id="283" r:id="rId27"/>
    <p:sldId id="284" r:id="rId28"/>
    <p:sldId id="285" r:id="rId29"/>
    <p:sldId id="286" r:id="rId30"/>
    <p:sldId id="291" r:id="rId31"/>
    <p:sldId id="292" r:id="rId32"/>
    <p:sldId id="287" r:id="rId33"/>
    <p:sldId id="293" r:id="rId34"/>
    <p:sldId id="288" r:id="rId35"/>
    <p:sldId id="289" r:id="rId36"/>
    <p:sldId id="294" r:id="rId37"/>
    <p:sldId id="295" r:id="rId38"/>
    <p:sldId id="296" r:id="rId39"/>
    <p:sldId id="297" r:id="rId40"/>
    <p:sldId id="298" r:id="rId41"/>
    <p:sldId id="306" r:id="rId42"/>
    <p:sldId id="299" r:id="rId43"/>
    <p:sldId id="300" r:id="rId44"/>
    <p:sldId id="304" r:id="rId45"/>
    <p:sldId id="305" r:id="rId46"/>
    <p:sldId id="301" r:id="rId47"/>
    <p:sldId id="290" r:id="rId48"/>
    <p:sldId id="308" r:id="rId49"/>
    <p:sldId id="309" r:id="rId50"/>
    <p:sldId id="310" r:id="rId51"/>
    <p:sldId id="311" r:id="rId52"/>
    <p:sldId id="302" r:id="rId53"/>
    <p:sldId id="303" r:id="rId54"/>
    <p:sldId id="314" r:id="rId55"/>
    <p:sldId id="313" r:id="rId56"/>
    <p:sldId id="312" r:id="rId57"/>
    <p:sldId id="279" r:id="rId58"/>
    <p:sldId id="315" r:id="rId59"/>
    <p:sldId id="316" r:id="rId60"/>
    <p:sldId id="317" r:id="rId61"/>
    <p:sldId id="31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8CD0DB-8350-48F0-BD6B-A3CC586C0EA8}" v="10" dt="2019-02-05T20:46:33.1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082" autoAdjust="0"/>
  </p:normalViewPr>
  <p:slideViewPr>
    <p:cSldViewPr snapToGrid="0">
      <p:cViewPr varScale="1">
        <p:scale>
          <a:sx n="98" d="100"/>
          <a:sy n="98" d="100"/>
        </p:scale>
        <p:origin x="10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French" userId="591482a7-08b1-44ab-9e75-a93b308adaba" providerId="ADAL" clId="{E085C47F-2713-4738-BE86-6175B9CAC5DF}"/>
  </pc:docChgLst>
  <pc:docChgLst>
    <pc:chgData name="Robert French" userId="591482a7-08b1-44ab-9e75-a93b308adaba" providerId="ADAL" clId="{EA8CD0DB-8350-48F0-BD6B-A3CC586C0EA8}"/>
    <pc:docChg chg="undo addSld delSld">
      <pc:chgData name="Robert French" userId="591482a7-08b1-44ab-9e75-a93b308adaba" providerId="ADAL" clId="{EA8CD0DB-8350-48F0-BD6B-A3CC586C0EA8}" dt="2019-02-05T20:46:33.107" v="9" actId="2696"/>
      <pc:docMkLst>
        <pc:docMk/>
      </pc:docMkLst>
      <pc:sldChg chg="add del">
        <pc:chgData name="Robert French" userId="591482a7-08b1-44ab-9e75-a93b308adaba" providerId="ADAL" clId="{EA8CD0DB-8350-48F0-BD6B-A3CC586C0EA8}" dt="2019-02-05T20:46:33.107" v="9" actId="2696"/>
        <pc:sldMkLst>
          <pc:docMk/>
          <pc:sldMk cId="3012865340" sldId="257"/>
        </pc:sldMkLst>
      </pc:sldChg>
      <pc:sldChg chg="add del">
        <pc:chgData name="Robert French" userId="591482a7-08b1-44ab-9e75-a93b308adaba" providerId="ADAL" clId="{EA8CD0DB-8350-48F0-BD6B-A3CC586C0EA8}" dt="2019-02-05T20:46:33.104" v="8" actId="2696"/>
        <pc:sldMkLst>
          <pc:docMk/>
          <pc:sldMk cId="3188535253" sldId="258"/>
        </pc:sldMkLst>
      </pc:sldChg>
      <pc:sldChg chg="add del">
        <pc:chgData name="Robert French" userId="591482a7-08b1-44ab-9e75-a93b308adaba" providerId="ADAL" clId="{EA8CD0DB-8350-48F0-BD6B-A3CC586C0EA8}" dt="2019-02-05T20:46:33.087" v="7" actId="2696"/>
        <pc:sldMkLst>
          <pc:docMk/>
          <pc:sldMk cId="2809539447" sldId="259"/>
        </pc:sldMkLst>
      </pc:sldChg>
      <pc:sldChg chg="add del">
        <pc:chgData name="Robert French" userId="591482a7-08b1-44ab-9e75-a93b308adaba" providerId="ADAL" clId="{EA8CD0DB-8350-48F0-BD6B-A3CC586C0EA8}" dt="2019-02-05T20:46:33.084" v="6" actId="2696"/>
        <pc:sldMkLst>
          <pc:docMk/>
          <pc:sldMk cId="2450657686" sldId="260"/>
        </pc:sldMkLst>
      </pc:sldChg>
      <pc:sldChg chg="add del">
        <pc:chgData name="Robert French" userId="591482a7-08b1-44ab-9e75-a93b308adaba" providerId="ADAL" clId="{EA8CD0DB-8350-48F0-BD6B-A3CC586C0EA8}" dt="2019-02-05T20:46:33.080" v="5" actId="2696"/>
        <pc:sldMkLst>
          <pc:docMk/>
          <pc:sldMk cId="4241554345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20B7D-E215-40F1-9EED-0EDD1EB01A1B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42DCA-AC9E-49FC-AA2F-970642197E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169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8Ixs7iiNm00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falling-asleep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z55CR_d0ayg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explore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8Ixs7iiNm00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falling-asleep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cpx9uOEitiU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answer-question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9JVo5sHvnY?utm_source=unsplash&amp;utm_medium=referral&amp;utm_content=creditCopyTex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excel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cpx9uOEitiU?utm_source=unsplash&amp;utm_medium=referral&amp;utm_content=creditCopyTex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answer-question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9JVo5sHvnY?utm_source=unsplash&amp;utm_medium=referral&amp;utm_content=creditCopyText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excel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Martin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Dufosset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42DCA-AC9E-49FC-AA2F-970642197EA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351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Andrew Neel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42DCA-AC9E-49FC-AA2F-970642197EA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532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Martin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Dufosset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42DCA-AC9E-49FC-AA2F-970642197EA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29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bruce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mars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42DCA-AC9E-49FC-AA2F-970642197EA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354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rawpixel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42DCA-AC9E-49FC-AA2F-970642197EA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380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bruce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mars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42DCA-AC9E-49FC-AA2F-970642197EA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791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rawpixel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42DCA-AC9E-49FC-AA2F-970642197EA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998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42DCA-AC9E-49FC-AA2F-970642197EA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322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88A0-B391-4AFE-975D-6D94AE0ED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7562FE-FCFA-412A-A2FB-89D1D7D1D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70D12-A80C-47D4-8773-31C698AAE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FCF-5F87-41EF-B5CE-DC877BB52BAD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654E0-2C84-45DF-8639-CE6F54106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C44BD-B3E4-4F66-8F38-1C02DD98F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A0986-F4FE-469F-BECE-A81E10C41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58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DF4F-F8F4-4021-8334-0CFB22F0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A002EA-C73A-48B5-A625-0D39C0EF6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9FFF7-5660-447A-A258-E17B93806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FCF-5F87-41EF-B5CE-DC877BB52BAD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49B8-B103-4BDE-BFFF-672198C61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F597F-E92E-4E08-9140-2BB949E0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A0986-F4FE-469F-BECE-A81E10C41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386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1DEC2D-2F67-435E-9FC5-F3394A10BD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3B85BD-426A-4CC4-989F-4FDEE15D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662AA-3450-487F-B3E6-7D933376E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FCF-5F87-41EF-B5CE-DC877BB52BAD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FA4E7-BB96-49AB-9DCA-19328D68B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9E2B9-2C7A-4E5B-A1A0-3039E0E7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A0986-F4FE-469F-BECE-A81E10C41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469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5CA98-7CA1-4AEC-ABE3-F644CF72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4082-2CED-4EBC-A563-F1BD9B523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1DCE-3167-45F3-9E91-3E0BF2FA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FCF-5F87-41EF-B5CE-DC877BB52BAD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E4C77-7A95-4942-B036-B69331316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658F4-60C0-4FFE-92B7-B88DF7C8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A0986-F4FE-469F-BECE-A81E10C41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59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0A99-36F2-4D3B-BAA2-E219E7FF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8D4AF-D981-4F21-9F1C-1F16DEF5C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71A9B-E2C2-47AD-9571-662E6395D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FCF-5F87-41EF-B5CE-DC877BB52BAD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33689-FE6C-44D9-A762-4CC1A5ED0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798F0-A05C-48A2-AF19-A5770E20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A0986-F4FE-469F-BECE-A81E10C41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7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26EE2-BE22-40E0-A6D9-E4BCB566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9DD3D-14EA-49B2-A7BE-AB4C25277F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7C17C-4797-461E-8D07-79BF26BE8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5EC41-3206-40E6-BF45-88AE27A0D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FCF-5F87-41EF-B5CE-DC877BB52BAD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9E9E9-54C8-4519-80F3-9D72A2EDC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51439-B74B-4C78-9A45-474B6CBC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A0986-F4FE-469F-BECE-A81E10C41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335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0D665-3D3B-4DFA-83C0-65A49451A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7E38F-8704-441A-9621-73FFD1FAA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8E8A8-7C46-44EA-B341-29EB8440C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FC2D3-5693-4147-8AFB-527CFD875D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386CC0-0CBC-4472-95EA-31A231935F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5E63C5-3BCD-4D65-9FA1-04D72C0E8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FCF-5F87-41EF-B5CE-DC877BB52BAD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034943-0CCB-48E6-9776-A1D094C74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6B3FF1-3E87-4674-84E0-ED212D00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A0986-F4FE-469F-BECE-A81E10C41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935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0445D-6852-4EFC-81DE-4F37B12E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20BDE-EA9D-48D7-8566-1FFBF8BE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FCF-5F87-41EF-B5CE-DC877BB52BAD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71404-2E43-47AD-AA1F-BA04F846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E0661-9F4E-4C8F-8605-67A41766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A0986-F4FE-469F-BECE-A81E10C41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348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D2269C-78A8-46AD-AEBC-8C87287F1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FCF-5F87-41EF-B5CE-DC877BB52BAD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9D03F2-BC53-4373-BE01-5CD48D377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6537D-10E7-4C58-B74E-8BD354C23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A0986-F4FE-469F-BECE-A81E10C41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83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577-C926-4E9A-A69D-82EF81CF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3BA95-1E38-4801-9B64-6A7C7F8F9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26804-8A8D-40E6-82E4-FB39A3254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C5F24-0F7F-4FF8-9A88-9D425807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FCF-5F87-41EF-B5CE-DC877BB52BAD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BC174-7C63-4C61-B2C6-ACBC2F6E8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B2FB0-0574-43B8-B29C-012587251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A0986-F4FE-469F-BECE-A81E10C41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4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09B21-0FC9-41EE-ADBC-907073C94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FCC6E-66D1-4F90-9551-4CEF79185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68D17-18A1-418D-A7BB-45D00D057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EA098-3E25-4B79-9FA0-50F727359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FCF-5F87-41EF-B5CE-DC877BB52BAD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A058F-0371-47F1-B268-45684839A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2B6BF-2A1A-44B3-90E6-5AFB7576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A0986-F4FE-469F-BECE-A81E10C41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28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FEE23-D2C3-4CD8-8E09-FE5D17A4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1DB60-7CC2-44F2-B10C-D78AF33E1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3C1BC-D19B-47A2-821C-A6F9D783A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78FCF-5F87-41EF-B5CE-DC877BB52BAD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D8D57-E0E0-4DD7-A807-07488C77F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2FE00-F3F0-4F4B-89A1-546A23A43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A0986-F4FE-469F-BECE-A81E10C41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39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earch/photos/excel?utm_source=unsplash&amp;utm_medium=referral&amp;utm_content=creditCopyText" TargetMode="External"/><Relationship Id="rId4" Type="http://schemas.openxmlformats.org/officeDocument/2006/relationships/hyperlink" Target="https://unsplash.com/photos/r9JVo5sHvnY?utm_source=unsplash&amp;utm_medium=referral&amp;utm_content=creditCopyText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PWxt7m3gH2M?utm_source=unsplash&amp;utm_medium=referral&amp;utm_content=creditCopyTex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earch/photos/handshake?utm_source=unsplash&amp;utm_medium=referral&amp;utm_content=creditCopyText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earch/photos/excel?utm_source=unsplash&amp;utm_medium=referral&amp;utm_content=creditCopyText" TargetMode="External"/><Relationship Id="rId4" Type="http://schemas.openxmlformats.org/officeDocument/2006/relationships/hyperlink" Target="https://unsplash.com/photos/r9JVo5sHvnY?utm_source=unsplash&amp;utm_medium=referral&amp;utm_content=creditCopyText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earch/photos/falling-asleep?utm_source=unsplash&amp;utm_medium=referral&amp;utm_content=creditCopyText" TargetMode="External"/><Relationship Id="rId4" Type="http://schemas.openxmlformats.org/officeDocument/2006/relationships/hyperlink" Target="https://unsplash.com/photos/8Ixs7iiNm00?utm_source=unsplash&amp;utm_medium=referral&amp;utm_content=creditCopyText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earch/photos/explore?utm_source=unsplash&amp;utm_medium=referral&amp;utm_content=creditCopyText" TargetMode="External"/><Relationship Id="rId4" Type="http://schemas.openxmlformats.org/officeDocument/2006/relationships/hyperlink" Target="https://unsplash.com/photos/z55CR_d0ayg?utm_source=unsplash&amp;utm_medium=referral&amp;utm_content=creditCopyText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earch/photos/falling-asleep?utm_source=unsplash&amp;utm_medium=referral&amp;utm_content=creditCopyText" TargetMode="External"/><Relationship Id="rId4" Type="http://schemas.openxmlformats.org/officeDocument/2006/relationships/hyperlink" Target="https://unsplash.com/photos/8Ixs7iiNm00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0B21F4-1D9C-468C-9385-C2406C9C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022"/>
            <a:ext cx="12192000" cy="74452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A9BA48-7A33-49A5-B75A-9963C1612080}"/>
              </a:ext>
            </a:extLst>
          </p:cNvPr>
          <p:cNvSpPr/>
          <p:nvPr/>
        </p:nvSpPr>
        <p:spPr>
          <a:xfrm>
            <a:off x="0" y="6596390"/>
            <a:ext cx="22060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/>
              <a:t>Photo by Dmitri Popov on </a:t>
            </a:r>
            <a:r>
              <a:rPr lang="en-GB" sz="1100" dirty="0" err="1"/>
              <a:t>Unsplash</a:t>
            </a:r>
            <a:endParaRPr lang="en-GB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39E4A0-F464-45AC-9FDD-668227B2DA8F}"/>
              </a:ext>
            </a:extLst>
          </p:cNvPr>
          <p:cNvSpPr/>
          <p:nvPr/>
        </p:nvSpPr>
        <p:spPr>
          <a:xfrm>
            <a:off x="343790" y="1740528"/>
            <a:ext cx="12052747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TSQL Windows Functions</a:t>
            </a:r>
          </a:p>
        </p:txBody>
      </p:sp>
    </p:spTree>
    <p:extLst>
      <p:ext uri="{BB962C8B-B14F-4D97-AF65-F5344CB8AC3E}">
        <p14:creationId xmlns:p14="http://schemas.microsoft.com/office/powerpoint/2010/main" val="500094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B86138-7ED2-4A0C-94E2-72EF01D028C5}"/>
              </a:ext>
            </a:extLst>
          </p:cNvPr>
          <p:cNvSpPr/>
          <p:nvPr/>
        </p:nvSpPr>
        <p:spPr>
          <a:xfrm>
            <a:off x="1722521" y="854292"/>
            <a:ext cx="87469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USE [AdventureWorks2012];</a:t>
            </a:r>
          </a:p>
          <a:p>
            <a:endParaRPr lang="en-GB" sz="2800" dirty="0"/>
          </a:p>
          <a:p>
            <a:r>
              <a:rPr lang="en-GB" sz="2800" dirty="0"/>
              <a:t>SELECT</a:t>
            </a:r>
          </a:p>
          <a:p>
            <a:r>
              <a:rPr lang="en-GB" sz="2800" dirty="0"/>
              <a:t>    [Employee].[</a:t>
            </a:r>
            <a:r>
              <a:rPr lang="en-GB" sz="2800" dirty="0" err="1"/>
              <a:t>LoginID</a:t>
            </a:r>
            <a:r>
              <a:rPr lang="en-GB" sz="2800" dirty="0"/>
              <a:t>]</a:t>
            </a:r>
          </a:p>
          <a:p>
            <a:r>
              <a:rPr lang="en-GB" sz="2800" dirty="0"/>
              <a:t>  , [Employee].[</a:t>
            </a:r>
            <a:r>
              <a:rPr lang="en-GB" sz="2800" dirty="0" err="1"/>
              <a:t>OrganizationLevel</a:t>
            </a:r>
            <a:r>
              <a:rPr lang="en-GB" sz="2800" dirty="0"/>
              <a:t>]</a:t>
            </a:r>
          </a:p>
          <a:p>
            <a:r>
              <a:rPr lang="en-GB" sz="2800" dirty="0"/>
              <a:t>  , [Employee].[</a:t>
            </a:r>
            <a:r>
              <a:rPr lang="en-GB" sz="2800" dirty="0" err="1"/>
              <a:t>SickLeaveHours</a:t>
            </a:r>
            <a:r>
              <a:rPr lang="en-GB" sz="2800" dirty="0"/>
              <a:t>]</a:t>
            </a:r>
          </a:p>
          <a:p>
            <a:r>
              <a:rPr lang="en-GB" sz="2800" dirty="0"/>
              <a:t>  , ROW_NUMBER() </a:t>
            </a:r>
          </a:p>
          <a:p>
            <a:r>
              <a:rPr lang="en-GB" sz="2800" dirty="0"/>
              <a:t>  OVER (</a:t>
            </a:r>
          </a:p>
          <a:p>
            <a:r>
              <a:rPr lang="en-GB" sz="2800" dirty="0"/>
              <a:t>	PARTITION BY [Employee].[</a:t>
            </a:r>
            <a:r>
              <a:rPr lang="en-GB" sz="2800" dirty="0" err="1"/>
              <a:t>OrganizationLevel</a:t>
            </a:r>
            <a:r>
              <a:rPr lang="en-GB" sz="2800" dirty="0"/>
              <a:t>] </a:t>
            </a:r>
          </a:p>
          <a:p>
            <a:r>
              <a:rPr lang="en-GB" sz="2800" dirty="0"/>
              <a:t>        	ORDER BY     [Employee].[</a:t>
            </a:r>
            <a:r>
              <a:rPr lang="en-GB" sz="2800" dirty="0" err="1"/>
              <a:t>SickLeaveHours</a:t>
            </a:r>
            <a:r>
              <a:rPr lang="en-GB" sz="2800" dirty="0"/>
              <a:t>]</a:t>
            </a:r>
          </a:p>
          <a:p>
            <a:r>
              <a:rPr lang="en-GB" sz="2800" dirty="0"/>
              <a:t>              ) AS [</a:t>
            </a:r>
            <a:r>
              <a:rPr lang="en-GB" sz="2800" dirty="0" err="1"/>
              <a:t>RowNumber</a:t>
            </a:r>
            <a:r>
              <a:rPr lang="en-GB" sz="2800" dirty="0"/>
              <a:t>]</a:t>
            </a:r>
          </a:p>
          <a:p>
            <a:r>
              <a:rPr lang="en-GB" sz="2800" dirty="0"/>
              <a:t>FROM [</a:t>
            </a:r>
            <a:r>
              <a:rPr lang="en-GB" sz="2800" dirty="0" err="1"/>
              <a:t>HumanResources</a:t>
            </a:r>
            <a:r>
              <a:rPr lang="en-GB" sz="2800" dirty="0"/>
              <a:t>].[Employee];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1CAD7-3FFC-4659-8D8B-9677331929E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u="sng" dirty="0"/>
              <a:t>The Query</a:t>
            </a:r>
          </a:p>
        </p:txBody>
      </p:sp>
    </p:spTree>
    <p:extLst>
      <p:ext uri="{BB962C8B-B14F-4D97-AF65-F5344CB8AC3E}">
        <p14:creationId xmlns:p14="http://schemas.microsoft.com/office/powerpoint/2010/main" val="3911606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rfrench\AppData\Local\Temp\SNAGHTML10ad0bcb.PNG">
            <a:extLst>
              <a:ext uri="{FF2B5EF4-FFF2-40B4-BE49-F238E27FC236}">
                <a16:creationId xmlns:a16="http://schemas.microsoft.com/office/drawing/2014/main" id="{4FE6659E-C0F2-4893-8C8B-21AF9E23D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0" y="932447"/>
            <a:ext cx="11999559" cy="499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891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6.googleusercontent.com/x1Uv7YdnPHiBKMiQaRhhVi-qQILzF8vsjltigacqQm8RxlACYr0TAlP-5BBtGSt4839Jqyg-ZYXf-awxZ0BfJNtbwnkERJzgPa5uRbbAlO6WEicJc2fLwxgTgcY-LD3Z3NJbtphR">
            <a:extLst>
              <a:ext uri="{FF2B5EF4-FFF2-40B4-BE49-F238E27FC236}">
                <a16:creationId xmlns:a16="http://schemas.microsoft.com/office/drawing/2014/main" id="{F0D308FE-9913-490D-AE64-420420D6C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987" y="925886"/>
            <a:ext cx="7018026" cy="592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3CA889-9B2C-4D1A-BDC8-04159011CB14}"/>
              </a:ext>
            </a:extLst>
          </p:cNvPr>
          <p:cNvSpPr/>
          <p:nvPr/>
        </p:nvSpPr>
        <p:spPr>
          <a:xfrm>
            <a:off x="0" y="2556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dataset</a:t>
            </a:r>
          </a:p>
        </p:txBody>
      </p:sp>
    </p:spTree>
    <p:extLst>
      <p:ext uri="{BB962C8B-B14F-4D97-AF65-F5344CB8AC3E}">
        <p14:creationId xmlns:p14="http://schemas.microsoft.com/office/powerpoint/2010/main" val="791141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93AF38A-0277-4E09-8EF4-565F7506D0CF}"/>
              </a:ext>
            </a:extLst>
          </p:cNvPr>
          <p:cNvSpPr/>
          <p:nvPr/>
        </p:nvSpPr>
        <p:spPr>
          <a:xfrm>
            <a:off x="4373733" y="260230"/>
            <a:ext cx="34445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artition by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77FAB-D50C-4202-80F6-C5ED76F66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78" y="4075331"/>
            <a:ext cx="10999322" cy="22980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1F5AC4-1AFF-493C-9CBA-D5ACD8C505AD}"/>
              </a:ext>
            </a:extLst>
          </p:cNvPr>
          <p:cNvSpPr/>
          <p:nvPr/>
        </p:nvSpPr>
        <p:spPr>
          <a:xfrm>
            <a:off x="3835648" y="1296633"/>
            <a:ext cx="4520704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Apply windows function to this group of data (in this case where</a:t>
            </a:r>
            <a:r>
              <a:rPr lang="en-GB" dirty="0"/>
              <a:t>[Employee].[</a:t>
            </a:r>
            <a:r>
              <a:rPr lang="en-GB" dirty="0" err="1"/>
              <a:t>OrganizationLevel</a:t>
            </a:r>
            <a:r>
              <a:rPr lang="en-GB" dirty="0"/>
              <a:t>]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/>
              <a:t>[Employee].[</a:t>
            </a:r>
            <a:r>
              <a:rPr lang="en-GB" dirty="0" err="1"/>
              <a:t>OrganizationLevel</a:t>
            </a:r>
            <a:r>
              <a:rPr lang="en-GB" dirty="0"/>
              <a:t>] = 1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)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Partition by = Group/set of data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227141-295A-44A2-A92E-CF194207332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096000" y="2773961"/>
            <a:ext cx="0" cy="130137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45F2B2C-10B4-4397-B0FC-378CE03B9B0B}"/>
              </a:ext>
            </a:extLst>
          </p:cNvPr>
          <p:cNvSpPr/>
          <p:nvPr/>
        </p:nvSpPr>
        <p:spPr>
          <a:xfrm>
            <a:off x="7447546" y="3567499"/>
            <a:ext cx="143577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RowNumber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0A8F25-B0BA-41F0-82C2-0F2289D0A2DA}"/>
              </a:ext>
            </a:extLst>
          </p:cNvPr>
          <p:cNvSpPr/>
          <p:nvPr/>
        </p:nvSpPr>
        <p:spPr>
          <a:xfrm>
            <a:off x="3524320" y="3429000"/>
            <a:ext cx="13635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dirty="0" err="1"/>
              <a:t>OrganizationLevel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832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D48037-6DB7-4C30-9E85-4B5A9C3FEA6A}"/>
              </a:ext>
            </a:extLst>
          </p:cNvPr>
          <p:cNvSpPr/>
          <p:nvPr/>
        </p:nvSpPr>
        <p:spPr>
          <a:xfrm>
            <a:off x="0" y="6642556"/>
            <a:ext cx="15856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/>
              <a:t>Photo by </a:t>
            </a:r>
            <a:r>
              <a:rPr lang="en-GB" sz="800" dirty="0" err="1"/>
              <a:t>bruce</a:t>
            </a:r>
            <a:r>
              <a:rPr lang="en-GB" sz="800" dirty="0"/>
              <a:t> mars on </a:t>
            </a:r>
            <a:r>
              <a:rPr lang="en-GB" sz="800" dirty="0" err="1"/>
              <a:t>Unsplash</a:t>
            </a:r>
            <a:endParaRPr lang="en-GB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A520B-761E-4368-A4C0-47B909B7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690" y="0"/>
            <a:ext cx="941425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25C054-7121-418E-8F1C-36145EDDB301}"/>
              </a:ext>
            </a:extLst>
          </p:cNvPr>
          <p:cNvSpPr/>
          <p:nvPr/>
        </p:nvSpPr>
        <p:spPr>
          <a:xfrm>
            <a:off x="1585690" y="0"/>
            <a:ext cx="50615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Could you not…..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E5344-8BA0-434E-BA6F-612484CA58DD}"/>
              </a:ext>
            </a:extLst>
          </p:cNvPr>
          <p:cNvSpPr/>
          <p:nvPr/>
        </p:nvSpPr>
        <p:spPr>
          <a:xfrm>
            <a:off x="4791894" y="5934670"/>
            <a:ext cx="620804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 that in Excel???</a:t>
            </a:r>
          </a:p>
        </p:txBody>
      </p:sp>
    </p:spTree>
    <p:extLst>
      <p:ext uri="{BB962C8B-B14F-4D97-AF65-F5344CB8AC3E}">
        <p14:creationId xmlns:p14="http://schemas.microsoft.com/office/powerpoint/2010/main" val="3116346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Picture 4" descr="A person using a computer sitting on top of a table&#10;&#10;Description generated with very high confidence">
            <a:extLst>
              <a:ext uri="{FF2B5EF4-FFF2-40B4-BE49-F238E27FC236}">
                <a16:creationId xmlns:a16="http://schemas.microsoft.com/office/drawing/2014/main" id="{FEBBBBC5-72CC-4223-B3AB-9DC36C625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20" r="1" b="10897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F74286-2624-4579-B89B-4ACE83A42FD8}"/>
              </a:ext>
            </a:extLst>
          </p:cNvPr>
          <p:cNvSpPr/>
          <p:nvPr/>
        </p:nvSpPr>
        <p:spPr>
          <a:xfrm>
            <a:off x="10716916" y="6642556"/>
            <a:ext cx="14750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GB" sz="800" b="0" i="0" dirty="0">
                <a:solidFill>
                  <a:srgbClr val="111111"/>
                </a:solidFill>
                <a:effectLst/>
                <a:latin typeface="-apple-system"/>
              </a:rPr>
              <a:t>Photo by </a:t>
            </a:r>
            <a:r>
              <a:rPr lang="en-GB" sz="800" b="0" i="0" dirty="0" err="1">
                <a:solidFill>
                  <a:srgbClr val="999999"/>
                </a:solidFill>
                <a:effectLst/>
                <a:latin typeface="-apple-system"/>
                <a:hlinkClick r:id="rId4"/>
              </a:rPr>
              <a:t>rawpixel</a:t>
            </a:r>
            <a:r>
              <a:rPr lang="en-GB" sz="800" b="0" i="0" dirty="0">
                <a:solidFill>
                  <a:srgbClr val="111111"/>
                </a:solidFill>
                <a:effectLst/>
                <a:latin typeface="-apple-system"/>
              </a:rPr>
              <a:t> on </a:t>
            </a:r>
            <a:r>
              <a:rPr lang="en-GB" sz="800" b="0" i="0" dirty="0" err="1">
                <a:solidFill>
                  <a:srgbClr val="999999"/>
                </a:solidFill>
                <a:effectLst/>
                <a:latin typeface="-apple-system"/>
                <a:hlinkClick r:id="rId5"/>
              </a:rPr>
              <a:t>Unsplash</a:t>
            </a:r>
            <a:endParaRPr lang="en-GB" sz="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9B480E-7C81-46F8-801B-97B2D51A762E}"/>
              </a:ext>
            </a:extLst>
          </p:cNvPr>
          <p:cNvSpPr/>
          <p:nvPr/>
        </p:nvSpPr>
        <p:spPr>
          <a:xfrm>
            <a:off x="0" y="-4571"/>
            <a:ext cx="74831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 open a spreadsheet</a:t>
            </a:r>
          </a:p>
        </p:txBody>
      </p:sp>
    </p:spTree>
    <p:extLst>
      <p:ext uri="{BB962C8B-B14F-4D97-AF65-F5344CB8AC3E}">
        <p14:creationId xmlns:p14="http://schemas.microsoft.com/office/powerpoint/2010/main" val="3092326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press me already meme">
            <a:extLst>
              <a:ext uri="{FF2B5EF4-FFF2-40B4-BE49-F238E27FC236}">
                <a16:creationId xmlns:a16="http://schemas.microsoft.com/office/drawing/2014/main" id="{73BA1453-3A48-43CF-A8FB-DADB0776C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874" y="1"/>
            <a:ext cx="5630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860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7514E1-F138-4F79-9A56-6E704A255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387" y="-23327"/>
            <a:ext cx="4587551" cy="688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37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>
                <a:tint val="93000"/>
                <a:satMod val="150000"/>
                <a:shade val="98000"/>
                <a:lumMod val="102000"/>
              </a:schemeClr>
            </a:gs>
            <a:gs pos="58400">
              <a:schemeClr val="accent4"/>
            </a:gs>
            <a:gs pos="69000">
              <a:schemeClr val="accent3"/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B9815C-41A0-4917-96D2-A4A0C11C657F}"/>
              </a:ext>
            </a:extLst>
          </p:cNvPr>
          <p:cNvSpPr/>
          <p:nvPr/>
        </p:nvSpPr>
        <p:spPr>
          <a:xfrm>
            <a:off x="2401719" y="284293"/>
            <a:ext cx="738856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Rank() Function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0BF4C0-A577-495C-A1C5-C8D048B1E9B4}"/>
              </a:ext>
            </a:extLst>
          </p:cNvPr>
          <p:cNvSpPr/>
          <p:nvPr/>
        </p:nvSpPr>
        <p:spPr>
          <a:xfrm>
            <a:off x="0" y="1905506"/>
            <a:ext cx="12192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/>
              <a:t>Returns the rank of each row within the partition of a result set. The rank of a row is one plus the number of ranks that come before the row in question.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1079E1-0CEC-4D4F-9BE6-70909EF79B1F}"/>
              </a:ext>
            </a:extLst>
          </p:cNvPr>
          <p:cNvSpPr/>
          <p:nvPr/>
        </p:nvSpPr>
        <p:spPr>
          <a:xfrm>
            <a:off x="5054689" y="5781326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Blah blah blah blah?</a:t>
            </a:r>
          </a:p>
        </p:txBody>
      </p:sp>
    </p:spTree>
    <p:extLst>
      <p:ext uri="{BB962C8B-B14F-4D97-AF65-F5344CB8AC3E}">
        <p14:creationId xmlns:p14="http://schemas.microsoft.com/office/powerpoint/2010/main" val="3775604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B86138-7ED2-4A0C-94E2-72EF01D028C5}"/>
              </a:ext>
            </a:extLst>
          </p:cNvPr>
          <p:cNvSpPr/>
          <p:nvPr/>
        </p:nvSpPr>
        <p:spPr>
          <a:xfrm>
            <a:off x="1662364" y="1359618"/>
            <a:ext cx="1006842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USE [AdventureWorks2012];</a:t>
            </a:r>
          </a:p>
          <a:p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</a:p>
          <a:p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    [Employee].[</a:t>
            </a:r>
            <a:r>
              <a:rPr lang="en-GB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LoginID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  , [Employee].[</a:t>
            </a:r>
            <a:r>
              <a:rPr lang="en-GB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OrganizationLevel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  , [Employee].[</a:t>
            </a:r>
            <a:r>
              <a:rPr lang="en-GB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SickLeaveHours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  , RANK() OVER ( PARTITION BY [Employee].[</a:t>
            </a:r>
            <a:r>
              <a:rPr lang="en-GB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OrganizationLevel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ORDER BY        [Employee].[</a:t>
            </a:r>
            <a:r>
              <a:rPr lang="en-GB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SickLeaveHours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) AS [Rank]</a:t>
            </a:r>
          </a:p>
          <a:p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FROM [</a:t>
            </a:r>
            <a:r>
              <a:rPr lang="en-GB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HumanResources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].[Employee];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1CAD7-3FFC-4659-8D8B-9677331929E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u="sng" dirty="0"/>
              <a:t>The Query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BADC51-8E49-408B-84F1-77CB94FB1F8D}"/>
              </a:ext>
            </a:extLst>
          </p:cNvPr>
          <p:cNvGrpSpPr/>
          <p:nvPr/>
        </p:nvGrpSpPr>
        <p:grpSpPr>
          <a:xfrm>
            <a:off x="2033337" y="1584924"/>
            <a:ext cx="9710320" cy="2806602"/>
            <a:chOff x="2033337" y="1584924"/>
            <a:chExt cx="9710320" cy="280660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C7100E1-05B4-4941-9F05-49CE7590EF0D}"/>
                </a:ext>
              </a:extLst>
            </p:cNvPr>
            <p:cNvSpPr/>
            <p:nvPr/>
          </p:nvSpPr>
          <p:spPr>
            <a:xfrm>
              <a:off x="2033337" y="3970421"/>
              <a:ext cx="1155031" cy="421105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noFill/>
              </a:endParaRPr>
            </a:p>
          </p:txBody>
        </p:sp>
        <p:sp>
          <p:nvSpPr>
            <p:cNvPr id="3" name="Arrow: Left 2">
              <a:extLst>
                <a:ext uri="{FF2B5EF4-FFF2-40B4-BE49-F238E27FC236}">
                  <a16:creationId xmlns:a16="http://schemas.microsoft.com/office/drawing/2014/main" id="{31BCDECC-3228-4A68-906E-22039278DEE2}"/>
                </a:ext>
              </a:extLst>
            </p:cNvPr>
            <p:cNvSpPr/>
            <p:nvPr/>
          </p:nvSpPr>
          <p:spPr>
            <a:xfrm rot="20590442">
              <a:off x="3107726" y="2813382"/>
              <a:ext cx="4972388" cy="926432"/>
            </a:xfrm>
            <a:prstGeom prst="leftArrow">
              <a:avLst/>
            </a:prstGeom>
            <a:solidFill>
              <a:schemeClr val="accent1"/>
            </a:solidFill>
            <a:ln w="539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3E5B4AA-3EDC-4B66-851F-E6C15DB5086F}"/>
                </a:ext>
              </a:extLst>
            </p:cNvPr>
            <p:cNvSpPr/>
            <p:nvPr/>
          </p:nvSpPr>
          <p:spPr>
            <a:xfrm>
              <a:off x="8094901" y="1584924"/>
              <a:ext cx="364875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What’s this?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641BAB-E9CF-4E59-85EA-B82453828F02}"/>
              </a:ext>
            </a:extLst>
          </p:cNvPr>
          <p:cNvGrpSpPr/>
          <p:nvPr/>
        </p:nvGrpSpPr>
        <p:grpSpPr>
          <a:xfrm>
            <a:off x="4235109" y="3970421"/>
            <a:ext cx="7956891" cy="2887579"/>
            <a:chOff x="4235109" y="3970421"/>
            <a:chExt cx="7956891" cy="288757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0E8E2A-A29D-4768-9CE3-12A488756968}"/>
                </a:ext>
              </a:extLst>
            </p:cNvPr>
            <p:cNvSpPr/>
            <p:nvPr/>
          </p:nvSpPr>
          <p:spPr>
            <a:xfrm>
              <a:off x="4235109" y="3970421"/>
              <a:ext cx="6617375" cy="421105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noFill/>
              </a:endParaRPr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762BD2D6-9C47-41C3-93C4-09CDB3B40776}"/>
                </a:ext>
              </a:extLst>
            </p:cNvPr>
            <p:cNvSpPr/>
            <p:nvPr/>
          </p:nvSpPr>
          <p:spPr>
            <a:xfrm rot="3355382">
              <a:off x="8600438" y="4917684"/>
              <a:ext cx="2095526" cy="710786"/>
            </a:xfrm>
            <a:prstGeom prst="leftArrow">
              <a:avLst/>
            </a:prstGeom>
            <a:solidFill>
              <a:schemeClr val="accent1"/>
            </a:solidFill>
            <a:ln w="539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C7C02A-F794-42F4-999B-1F7F2A3778E2}"/>
                </a:ext>
              </a:extLst>
            </p:cNvPr>
            <p:cNvSpPr/>
            <p:nvPr/>
          </p:nvSpPr>
          <p:spPr>
            <a:xfrm>
              <a:off x="8543244" y="5934670"/>
              <a:ext cx="364875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What’s this?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980FF9-EF01-4163-8D4B-386A7BC74A81}"/>
              </a:ext>
            </a:extLst>
          </p:cNvPr>
          <p:cNvGrpSpPr/>
          <p:nvPr/>
        </p:nvGrpSpPr>
        <p:grpSpPr>
          <a:xfrm>
            <a:off x="882309" y="4449297"/>
            <a:ext cx="9970174" cy="2457839"/>
            <a:chOff x="882309" y="4449297"/>
            <a:chExt cx="9970174" cy="24578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1C03B0-55A7-47BB-B5A5-3E5EFC5E6A75}"/>
                </a:ext>
              </a:extLst>
            </p:cNvPr>
            <p:cNvSpPr/>
            <p:nvPr/>
          </p:nvSpPr>
          <p:spPr>
            <a:xfrm>
              <a:off x="4235108" y="4449297"/>
              <a:ext cx="6617375" cy="421105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noFill/>
              </a:endParaRPr>
            </a:p>
          </p:txBody>
        </p:sp>
        <p:sp>
          <p:nvSpPr>
            <p:cNvPr id="15" name="Arrow: Left 14">
              <a:extLst>
                <a:ext uri="{FF2B5EF4-FFF2-40B4-BE49-F238E27FC236}">
                  <a16:creationId xmlns:a16="http://schemas.microsoft.com/office/drawing/2014/main" id="{509E1965-B405-4DAB-B0B7-6141269613B5}"/>
                </a:ext>
              </a:extLst>
            </p:cNvPr>
            <p:cNvSpPr/>
            <p:nvPr/>
          </p:nvSpPr>
          <p:spPr>
            <a:xfrm rot="7308410">
              <a:off x="4375399" y="5415076"/>
              <a:ext cx="2095526" cy="710786"/>
            </a:xfrm>
            <a:prstGeom prst="leftArrow">
              <a:avLst/>
            </a:prstGeom>
            <a:solidFill>
              <a:schemeClr val="accent1"/>
            </a:solidFill>
            <a:ln w="539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FF1FC91-644A-4666-9A79-51DB63DC30BC}"/>
                </a:ext>
              </a:extLst>
            </p:cNvPr>
            <p:cNvSpPr/>
            <p:nvPr/>
          </p:nvSpPr>
          <p:spPr>
            <a:xfrm>
              <a:off x="882309" y="5983806"/>
              <a:ext cx="364875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What’s this?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638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unsplash.com/photo-1536284894323-7cd11b2871c3?ixlib=rb-0.3.5&amp;ixid=eyJhcHBfaWQiOjEyMDd9&amp;s=2f0a78be081305dc11a5b648fec38c2b&amp;dpr=1&amp;auto=format&amp;fit=crop&amp;w=1000&amp;q=80&amp;cs=tinysrgb">
            <a:extLst>
              <a:ext uri="{FF2B5EF4-FFF2-40B4-BE49-F238E27FC236}">
                <a16:creationId xmlns:a16="http://schemas.microsoft.com/office/drawing/2014/main" id="{F2AFA9C4-E646-4429-B2BB-D8C1A58F0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802" y="905283"/>
            <a:ext cx="8532395" cy="569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076B6F-78A4-4673-BBCC-9021B215A48D}"/>
              </a:ext>
            </a:extLst>
          </p:cNvPr>
          <p:cNvSpPr/>
          <p:nvPr/>
        </p:nvSpPr>
        <p:spPr>
          <a:xfrm>
            <a:off x="0" y="6596390"/>
            <a:ext cx="19447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b="0" i="0" dirty="0">
                <a:solidFill>
                  <a:srgbClr val="111111"/>
                </a:solidFill>
                <a:effectLst/>
                <a:latin typeface="-apple-system"/>
              </a:rPr>
              <a:t>Photo by </a:t>
            </a:r>
            <a:r>
              <a:rPr lang="en-GB" sz="1100" b="0" i="0" dirty="0" err="1">
                <a:solidFill>
                  <a:srgbClr val="999999"/>
                </a:solidFill>
                <a:effectLst/>
                <a:latin typeface="-apple-system"/>
                <a:hlinkClick r:id="rId3"/>
              </a:rPr>
              <a:t>rawpixel</a:t>
            </a:r>
            <a:r>
              <a:rPr lang="en-GB" sz="1100" b="0" i="0" dirty="0">
                <a:solidFill>
                  <a:srgbClr val="111111"/>
                </a:solidFill>
                <a:effectLst/>
                <a:latin typeface="-apple-system"/>
              </a:rPr>
              <a:t> on </a:t>
            </a:r>
            <a:r>
              <a:rPr lang="en-GB" sz="1100" b="0" i="0" dirty="0" err="1">
                <a:solidFill>
                  <a:srgbClr val="999999"/>
                </a:solidFill>
                <a:effectLst/>
                <a:latin typeface="-apple-system"/>
                <a:hlinkClick r:id="rId4"/>
              </a:rPr>
              <a:t>Unsplash</a:t>
            </a:r>
            <a:endParaRPr lang="en-GB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C965F-A407-48FA-A5D6-20DB4BE47C64}"/>
              </a:ext>
            </a:extLst>
          </p:cNvPr>
          <p:cNvSpPr txBox="1"/>
          <p:nvPr/>
        </p:nvSpPr>
        <p:spPr>
          <a:xfrm>
            <a:off x="0" y="-2406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Introductions – Syntax</a:t>
            </a:r>
          </a:p>
        </p:txBody>
      </p:sp>
    </p:spTree>
    <p:extLst>
      <p:ext uri="{BB962C8B-B14F-4D97-AF65-F5344CB8AC3E}">
        <p14:creationId xmlns:p14="http://schemas.microsoft.com/office/powerpoint/2010/main" val="3012865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DCBBA5-7ED3-4D47-B784-29FDA17B7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367" y="755888"/>
            <a:ext cx="5824743" cy="6102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F34E8-AE82-4F65-91CC-16F88104492A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u="sng" dirty="0"/>
              <a:t>Dataset (colour coded)</a:t>
            </a:r>
          </a:p>
        </p:txBody>
      </p:sp>
    </p:spTree>
    <p:extLst>
      <p:ext uri="{BB962C8B-B14F-4D97-AF65-F5344CB8AC3E}">
        <p14:creationId xmlns:p14="http://schemas.microsoft.com/office/powerpoint/2010/main" val="2069689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rfrench\AppData\Local\Temp\SNAGHTML18e2c9c0.PNG">
            <a:extLst>
              <a:ext uri="{FF2B5EF4-FFF2-40B4-BE49-F238E27FC236}">
                <a16:creationId xmlns:a16="http://schemas.microsoft.com/office/drawing/2014/main" id="{FC885708-5FB0-470D-8EC2-87582A3FB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36" y="757991"/>
            <a:ext cx="11799927" cy="374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73A1BF-67E7-45A1-8179-968D9CE916E5}"/>
              </a:ext>
            </a:extLst>
          </p:cNvPr>
          <p:cNvSpPr txBox="1"/>
          <p:nvPr/>
        </p:nvSpPr>
        <p:spPr>
          <a:xfrm>
            <a:off x="1" y="52690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Where [Employee].[</a:t>
            </a:r>
            <a:r>
              <a:rPr lang="en-GB" sz="2400" dirty="0" err="1"/>
              <a:t>SickLeaveHours</a:t>
            </a:r>
            <a:r>
              <a:rPr lang="en-GB" sz="2400" dirty="0"/>
              <a:t>] are the same for one or more records.  All those records in same partition will get same rank.</a:t>
            </a:r>
          </a:p>
        </p:txBody>
      </p:sp>
    </p:spTree>
    <p:extLst>
      <p:ext uri="{BB962C8B-B14F-4D97-AF65-F5344CB8AC3E}">
        <p14:creationId xmlns:p14="http://schemas.microsoft.com/office/powerpoint/2010/main" val="280781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46F3C7-F656-44E4-94E6-4D9959A4B851}"/>
              </a:ext>
            </a:extLst>
          </p:cNvPr>
          <p:cNvSpPr/>
          <p:nvPr/>
        </p:nvSpPr>
        <p:spPr>
          <a:xfrm>
            <a:off x="802433" y="830997"/>
            <a:ext cx="1065863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USE [AdventureWorks2012];</a:t>
            </a:r>
          </a:p>
          <a:p>
            <a:endParaRPr lang="en-GB" dirty="0"/>
          </a:p>
          <a:p>
            <a:r>
              <a:rPr lang="en-GB" dirty="0"/>
              <a:t>SELECT</a:t>
            </a:r>
          </a:p>
          <a:p>
            <a:r>
              <a:rPr lang="en-GB" dirty="0"/>
              <a:t>    [Employee].[</a:t>
            </a:r>
            <a:r>
              <a:rPr lang="en-GB" dirty="0" err="1"/>
              <a:t>LoginID</a:t>
            </a:r>
            <a:r>
              <a:rPr lang="en-GB" dirty="0"/>
              <a:t>]</a:t>
            </a:r>
          </a:p>
          <a:p>
            <a:r>
              <a:rPr lang="en-GB" dirty="0"/>
              <a:t>  , [Employee].[</a:t>
            </a:r>
            <a:r>
              <a:rPr lang="en-GB" dirty="0" err="1"/>
              <a:t>OrganizationLevel</a:t>
            </a:r>
            <a:r>
              <a:rPr lang="en-GB" dirty="0"/>
              <a:t>]</a:t>
            </a:r>
          </a:p>
          <a:p>
            <a:r>
              <a:rPr lang="en-GB" dirty="0"/>
              <a:t>  , [Employee].[</a:t>
            </a:r>
            <a:r>
              <a:rPr lang="en-GB" dirty="0" err="1"/>
              <a:t>SickLeaveHours</a:t>
            </a:r>
            <a:r>
              <a:rPr lang="en-GB" dirty="0"/>
              <a:t>]</a:t>
            </a:r>
          </a:p>
          <a:p>
            <a:r>
              <a:rPr lang="en-GB" dirty="0"/>
              <a:t>  , ROW_NUMBER() OVER (PARTITION BY [Employee].[</a:t>
            </a:r>
            <a:r>
              <a:rPr lang="en-GB" dirty="0" err="1"/>
              <a:t>OrganizationLevel</a:t>
            </a:r>
            <a:r>
              <a:rPr lang="en-GB" dirty="0"/>
              <a:t>]</a:t>
            </a:r>
          </a:p>
          <a:p>
            <a:r>
              <a:rPr lang="en-GB" dirty="0"/>
              <a:t>                 		            ORDER BY        [Employee].[</a:t>
            </a:r>
            <a:r>
              <a:rPr lang="en-GB" dirty="0" err="1"/>
              <a:t>SickLeaveHours</a:t>
            </a:r>
            <a:r>
              <a:rPr lang="en-GB" dirty="0"/>
              <a:t>]</a:t>
            </a:r>
          </a:p>
          <a:p>
            <a:r>
              <a:rPr lang="en-GB" dirty="0"/>
              <a:t>                		           ) AS [</a:t>
            </a:r>
            <a:r>
              <a:rPr lang="en-GB" dirty="0" err="1"/>
              <a:t>RowNumber</a:t>
            </a:r>
            <a:r>
              <a:rPr lang="en-GB" dirty="0"/>
              <a:t>]</a:t>
            </a:r>
          </a:p>
          <a:p>
            <a:r>
              <a:rPr lang="en-GB" dirty="0"/>
              <a:t>  , RANK() OVER (PARTITION BY [Employee].[</a:t>
            </a:r>
            <a:r>
              <a:rPr lang="en-GB" dirty="0" err="1"/>
              <a:t>OrganizationLevel</a:t>
            </a:r>
            <a:r>
              <a:rPr lang="en-GB" dirty="0"/>
              <a:t>]</a:t>
            </a:r>
          </a:p>
          <a:p>
            <a:r>
              <a:rPr lang="en-GB" dirty="0"/>
              <a:t>                 	            ORDER BY        [Employee].[</a:t>
            </a:r>
            <a:r>
              <a:rPr lang="en-GB" dirty="0" err="1"/>
              <a:t>SickLeaveHours</a:t>
            </a:r>
            <a:r>
              <a:rPr lang="en-GB" dirty="0"/>
              <a:t>]</a:t>
            </a:r>
          </a:p>
          <a:p>
            <a:r>
              <a:rPr lang="en-GB" dirty="0"/>
              <a:t>                	            ) AS [Rank]</a:t>
            </a:r>
          </a:p>
          <a:p>
            <a:r>
              <a:rPr lang="en-GB" dirty="0"/>
              <a:t>  , DENSE_RANK() OVER (PARTITION BY [Employee].[</a:t>
            </a:r>
            <a:r>
              <a:rPr lang="en-GB" dirty="0" err="1"/>
              <a:t>OrganizationLevel</a:t>
            </a:r>
            <a:r>
              <a:rPr lang="en-GB" dirty="0"/>
              <a:t>]</a:t>
            </a:r>
          </a:p>
          <a:p>
            <a:r>
              <a:rPr lang="en-GB" dirty="0"/>
              <a:t>                 		        ORDER BY        [Employee].[</a:t>
            </a:r>
            <a:r>
              <a:rPr lang="en-GB" dirty="0" err="1"/>
              <a:t>SickLeaveHours</a:t>
            </a:r>
            <a:r>
              <a:rPr lang="en-GB" dirty="0"/>
              <a:t>]</a:t>
            </a:r>
          </a:p>
          <a:p>
            <a:r>
              <a:rPr lang="en-GB" dirty="0"/>
              <a:t>                		        ) AS [</a:t>
            </a:r>
            <a:r>
              <a:rPr lang="en-GB" dirty="0" err="1"/>
              <a:t>Dense_Rank</a:t>
            </a:r>
            <a:r>
              <a:rPr lang="en-GB" dirty="0"/>
              <a:t>]</a:t>
            </a:r>
          </a:p>
          <a:p>
            <a:r>
              <a:rPr lang="en-GB" dirty="0"/>
              <a:t>  , NTILE(4) OVER (PARTITION BY [Employee].[</a:t>
            </a:r>
            <a:r>
              <a:rPr lang="en-GB" dirty="0" err="1"/>
              <a:t>OrganizationLevel</a:t>
            </a:r>
            <a:r>
              <a:rPr lang="en-GB" dirty="0"/>
              <a:t>]</a:t>
            </a:r>
          </a:p>
          <a:p>
            <a:r>
              <a:rPr lang="en-GB" dirty="0"/>
              <a:t>                 	              ORDER BY        [Employee].[</a:t>
            </a:r>
            <a:r>
              <a:rPr lang="en-GB" dirty="0" err="1"/>
              <a:t>SickLeaveHours</a:t>
            </a:r>
            <a:r>
              <a:rPr lang="en-GB" dirty="0"/>
              <a:t>]</a:t>
            </a:r>
          </a:p>
          <a:p>
            <a:r>
              <a:rPr lang="en-GB" dirty="0"/>
              <a:t>                	              ) AS [NTILE(4)]</a:t>
            </a:r>
          </a:p>
          <a:p>
            <a:r>
              <a:rPr lang="en-GB" dirty="0"/>
              <a:t>FROM [</a:t>
            </a:r>
            <a:r>
              <a:rPr lang="en-GB" dirty="0" err="1"/>
              <a:t>HumanResources</a:t>
            </a:r>
            <a:r>
              <a:rPr lang="en-GB" dirty="0"/>
              <a:t>].[Employee]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EB9639-BC40-4395-B9EB-E218B786D259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u="sng" dirty="0"/>
              <a:t>Other windows ranking functions</a:t>
            </a:r>
          </a:p>
        </p:txBody>
      </p:sp>
    </p:spTree>
    <p:extLst>
      <p:ext uri="{BB962C8B-B14F-4D97-AF65-F5344CB8AC3E}">
        <p14:creationId xmlns:p14="http://schemas.microsoft.com/office/powerpoint/2010/main" val="751352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C7FCC0-C2F4-41BD-955D-FD668E4B8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" y="1233996"/>
            <a:ext cx="12186843" cy="55545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494444-4879-48AD-ADA2-E66B28EFCF33}"/>
              </a:ext>
            </a:extLst>
          </p:cNvPr>
          <p:cNvSpPr txBox="1"/>
          <p:nvPr/>
        </p:nvSpPr>
        <p:spPr>
          <a:xfrm>
            <a:off x="0" y="0"/>
            <a:ext cx="12192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u="sng" dirty="0"/>
              <a:t>Results set from the query</a:t>
            </a:r>
          </a:p>
          <a:p>
            <a:pPr algn="ctr"/>
            <a:r>
              <a:rPr lang="en-GB" sz="2000" b="1" u="sng" dirty="0"/>
              <a:t>(Can you spot the differences?)</a:t>
            </a:r>
          </a:p>
        </p:txBody>
      </p:sp>
    </p:spTree>
    <p:extLst>
      <p:ext uri="{BB962C8B-B14F-4D97-AF65-F5344CB8AC3E}">
        <p14:creationId xmlns:p14="http://schemas.microsoft.com/office/powerpoint/2010/main" val="1287473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ut wait...there's more!">
            <a:extLst>
              <a:ext uri="{FF2B5EF4-FFF2-40B4-BE49-F238E27FC236}">
                <a16:creationId xmlns:a16="http://schemas.microsoft.com/office/drawing/2014/main" id="{8CF35A2B-28E7-4E62-8E52-815F763D8A7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986265"/>
            <a:ext cx="10905066" cy="488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078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5AD19C-49CB-4EED-A4E7-EFEC98BA763C}"/>
              </a:ext>
            </a:extLst>
          </p:cNvPr>
          <p:cNvSpPr/>
          <p:nvPr/>
        </p:nvSpPr>
        <p:spPr>
          <a:xfrm>
            <a:off x="4916749" y="2077777"/>
            <a:ext cx="2358502" cy="353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/>
              <a:t>SUM()</a:t>
            </a:r>
          </a:p>
          <a:p>
            <a:r>
              <a:rPr lang="en-GB" sz="4400" dirty="0"/>
              <a:t>MAX()</a:t>
            </a:r>
          </a:p>
          <a:p>
            <a:r>
              <a:rPr lang="en-GB" sz="4400" dirty="0"/>
              <a:t>MIN()</a:t>
            </a:r>
          </a:p>
          <a:p>
            <a:r>
              <a:rPr lang="en-GB" sz="4400" dirty="0"/>
              <a:t>AVG()</a:t>
            </a:r>
          </a:p>
          <a:p>
            <a:r>
              <a:rPr lang="en-GB" sz="4400" dirty="0"/>
              <a:t>COUNT()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49E74-C32D-4C24-AFCC-A6C4F0A3DEDD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u="sng" dirty="0"/>
              <a:t>Windows aggregate functions</a:t>
            </a:r>
          </a:p>
        </p:txBody>
      </p:sp>
    </p:spTree>
    <p:extLst>
      <p:ext uri="{BB962C8B-B14F-4D97-AF65-F5344CB8AC3E}">
        <p14:creationId xmlns:p14="http://schemas.microsoft.com/office/powerpoint/2010/main" val="1662618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mirror posing for the camera&#10;&#10;Description generated with high confidence">
            <a:extLst>
              <a:ext uri="{FF2B5EF4-FFF2-40B4-BE49-F238E27FC236}">
                <a16:creationId xmlns:a16="http://schemas.microsoft.com/office/drawing/2014/main" id="{584A912A-9C53-4D43-A3E5-6300C629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85" y="830997"/>
            <a:ext cx="7946429" cy="6027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86A0D3-BC29-4F0C-B5FE-CB869554151A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u="sng" dirty="0"/>
              <a:t>It’s exciting !</a:t>
            </a:r>
          </a:p>
        </p:txBody>
      </p:sp>
    </p:spTree>
    <p:extLst>
      <p:ext uri="{BB962C8B-B14F-4D97-AF65-F5344CB8AC3E}">
        <p14:creationId xmlns:p14="http://schemas.microsoft.com/office/powerpoint/2010/main" val="264760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4B6508-D6A9-4C0C-85EB-A8F8F586D539}"/>
              </a:ext>
            </a:extLst>
          </p:cNvPr>
          <p:cNvSpPr/>
          <p:nvPr/>
        </p:nvSpPr>
        <p:spPr>
          <a:xfrm>
            <a:off x="1945689" y="2020890"/>
            <a:ext cx="830062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SELECT</a:t>
            </a:r>
          </a:p>
          <a:p>
            <a:r>
              <a:rPr lang="en-GB" sz="2400" dirty="0"/>
              <a:t>   [Employee].[</a:t>
            </a:r>
            <a:r>
              <a:rPr lang="en-GB" sz="2400" dirty="0" err="1"/>
              <a:t>LoginID</a:t>
            </a:r>
            <a:r>
              <a:rPr lang="en-GB" sz="2400" dirty="0"/>
              <a:t>]</a:t>
            </a:r>
          </a:p>
          <a:p>
            <a:r>
              <a:rPr lang="en-GB" sz="2400" dirty="0"/>
              <a:t> , [Employee].[</a:t>
            </a:r>
            <a:r>
              <a:rPr lang="en-GB" sz="2400" dirty="0" err="1"/>
              <a:t>OrganizationLevel</a:t>
            </a:r>
            <a:r>
              <a:rPr lang="en-GB" sz="2400" dirty="0"/>
              <a:t>]</a:t>
            </a:r>
          </a:p>
          <a:p>
            <a:r>
              <a:rPr lang="en-GB" sz="2400" dirty="0"/>
              <a:t> , [Employee].[</a:t>
            </a:r>
            <a:r>
              <a:rPr lang="en-GB" sz="2400" dirty="0" err="1"/>
              <a:t>SickLeaveHours</a:t>
            </a:r>
            <a:r>
              <a:rPr lang="en-GB" sz="2400" dirty="0"/>
              <a:t>]</a:t>
            </a:r>
          </a:p>
          <a:p>
            <a:r>
              <a:rPr lang="en-GB" sz="2400" dirty="0"/>
              <a:t> , SUM([Employee].[</a:t>
            </a:r>
            <a:r>
              <a:rPr lang="en-GB" sz="2400" dirty="0" err="1"/>
              <a:t>SickLeaveHours</a:t>
            </a:r>
            <a:r>
              <a:rPr lang="en-GB" sz="2400" dirty="0"/>
              <a:t>]) </a:t>
            </a:r>
          </a:p>
          <a:p>
            <a:r>
              <a:rPr lang="en-GB" sz="2400" dirty="0"/>
              <a:t>	OVER (PARTITION BY [Employee].[</a:t>
            </a:r>
            <a:r>
              <a:rPr lang="en-GB" sz="2400" dirty="0" err="1"/>
              <a:t>OrganizationLevel</a:t>
            </a:r>
            <a:r>
              <a:rPr lang="en-GB" sz="2400" dirty="0"/>
              <a:t>]</a:t>
            </a:r>
          </a:p>
          <a:p>
            <a:r>
              <a:rPr lang="en-GB" sz="2400" dirty="0"/>
              <a:t>	) AS [</a:t>
            </a:r>
            <a:r>
              <a:rPr lang="en-GB" sz="2400" dirty="0" err="1"/>
              <a:t>SUM_SickLeaveHours</a:t>
            </a:r>
            <a:r>
              <a:rPr lang="en-GB" sz="2400" dirty="0"/>
              <a:t>]	</a:t>
            </a:r>
          </a:p>
          <a:p>
            <a:r>
              <a:rPr lang="en-GB" sz="2400" dirty="0"/>
              <a:t> , SUM([Employee].[</a:t>
            </a:r>
            <a:r>
              <a:rPr lang="en-GB" sz="2400" dirty="0" err="1"/>
              <a:t>SickLeaveHours</a:t>
            </a:r>
            <a:r>
              <a:rPr lang="en-GB" sz="2400" dirty="0"/>
              <a:t>]) </a:t>
            </a:r>
          </a:p>
          <a:p>
            <a:r>
              <a:rPr lang="en-GB" sz="2400" dirty="0"/>
              <a:t>	OVER (PARTITION BY [Employee].[</a:t>
            </a:r>
            <a:r>
              <a:rPr lang="en-GB" sz="2400" dirty="0" err="1"/>
              <a:t>OrganizationLevel</a:t>
            </a:r>
            <a:r>
              <a:rPr lang="en-GB" sz="2400" dirty="0"/>
              <a:t>]</a:t>
            </a:r>
          </a:p>
          <a:p>
            <a:r>
              <a:rPr lang="en-GB" sz="2400" dirty="0"/>
              <a:t>	ORDER BY  [Employee].[</a:t>
            </a:r>
            <a:r>
              <a:rPr lang="en-GB" sz="2400" dirty="0" err="1"/>
              <a:t>LoginID</a:t>
            </a:r>
            <a:r>
              <a:rPr lang="en-GB" sz="2400" dirty="0"/>
              <a:t>]</a:t>
            </a:r>
          </a:p>
          <a:p>
            <a:r>
              <a:rPr lang="en-GB" sz="2400" dirty="0"/>
              <a:t>                  ) AS [</a:t>
            </a:r>
            <a:r>
              <a:rPr lang="en-GB" sz="2400" dirty="0" err="1"/>
              <a:t>SUM_SickLeaveHours_With_Order</a:t>
            </a:r>
            <a:r>
              <a:rPr lang="en-GB" sz="2400" dirty="0"/>
              <a:t>]	</a:t>
            </a:r>
          </a:p>
          <a:p>
            <a:r>
              <a:rPr lang="en-GB" sz="2400" dirty="0"/>
              <a:t>FROM [AdventureWorks2012].[</a:t>
            </a:r>
            <a:r>
              <a:rPr lang="en-GB" sz="2400" dirty="0" err="1"/>
              <a:t>HumanResources</a:t>
            </a:r>
            <a:r>
              <a:rPr lang="en-GB" sz="2400" dirty="0"/>
              <a:t>].[Employee];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3E66E-EDFB-4AE0-994B-82051F755E3A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u="sng" dirty="0"/>
              <a:t>SUM()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4DC7A-5CE0-4009-9581-31FB8B4FE159}"/>
              </a:ext>
            </a:extLst>
          </p:cNvPr>
          <p:cNvSpPr txBox="1"/>
          <p:nvPr/>
        </p:nvSpPr>
        <p:spPr>
          <a:xfrm>
            <a:off x="-1" y="11335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Lets look at this query</a:t>
            </a:r>
          </a:p>
        </p:txBody>
      </p:sp>
    </p:spTree>
    <p:extLst>
      <p:ext uri="{BB962C8B-B14F-4D97-AF65-F5344CB8AC3E}">
        <p14:creationId xmlns:p14="http://schemas.microsoft.com/office/powerpoint/2010/main" val="1124954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french\AppData\Local\Temp\SNAGHTML20638eac.PNG">
            <a:extLst>
              <a:ext uri="{FF2B5EF4-FFF2-40B4-BE49-F238E27FC236}">
                <a16:creationId xmlns:a16="http://schemas.microsoft.com/office/drawing/2014/main" id="{47818275-EED0-4723-9331-7A3EE4E9B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55" y="1205530"/>
            <a:ext cx="7921690" cy="550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AF1C2E-7C51-4EA5-89CD-19A68AD05F3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u="sng" dirty="0"/>
              <a:t>The dataset returned</a:t>
            </a:r>
          </a:p>
        </p:txBody>
      </p:sp>
    </p:spTree>
    <p:extLst>
      <p:ext uri="{BB962C8B-B14F-4D97-AF65-F5344CB8AC3E}">
        <p14:creationId xmlns:p14="http://schemas.microsoft.com/office/powerpoint/2010/main" val="1930058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suspicious meme">
            <a:extLst>
              <a:ext uri="{FF2B5EF4-FFF2-40B4-BE49-F238E27FC236}">
                <a16:creationId xmlns:a16="http://schemas.microsoft.com/office/drawing/2014/main" id="{898C6596-82BF-4B6A-9272-D941A262D2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7455C-BE99-4F1A-848D-4770C40D8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016" y="133708"/>
            <a:ext cx="8798768" cy="659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20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2704C-4E16-481D-98E2-28A5B488B352}"/>
              </a:ext>
            </a:extLst>
          </p:cNvPr>
          <p:cNvSpPr/>
          <p:nvPr/>
        </p:nvSpPr>
        <p:spPr>
          <a:xfrm>
            <a:off x="0" y="1475420"/>
            <a:ext cx="12191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dirty="0"/>
              <a:t>&lt;</a:t>
            </a:r>
            <a:r>
              <a:rPr lang="en-GB" sz="4000" dirty="0" err="1"/>
              <a:t>WindowsFunction</a:t>
            </a:r>
            <a:r>
              <a:rPr lang="en-GB" sz="4000" dirty="0"/>
              <a:t>&gt;( )   </a:t>
            </a:r>
          </a:p>
          <a:p>
            <a:pPr algn="ctr"/>
            <a:r>
              <a:rPr lang="en-GB" sz="4000" dirty="0"/>
              <a:t>OVER (</a:t>
            </a:r>
          </a:p>
          <a:p>
            <a:pPr algn="ctr"/>
            <a:r>
              <a:rPr lang="en-GB" sz="4000" dirty="0"/>
              <a:t> [ &lt;PARTITION BY clause&gt; ]</a:t>
            </a:r>
          </a:p>
          <a:p>
            <a:pPr algn="ctr"/>
            <a:r>
              <a:rPr lang="en-GB" sz="4000" dirty="0"/>
              <a:t> [ &lt;ORDER BY clause&gt; ]</a:t>
            </a:r>
          </a:p>
          <a:p>
            <a:pPr algn="ctr"/>
            <a:r>
              <a:rPr lang="en-GB" sz="4000" dirty="0"/>
              <a:t> [ &lt;ROW or RANGE clause&gt; ]</a:t>
            </a:r>
          </a:p>
          <a:p>
            <a:pPr algn="ctr"/>
            <a:r>
              <a:rPr lang="en-GB" sz="4000" dirty="0"/>
              <a:t> 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D070A-A127-464B-8C41-D2B0C4E6C545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/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3188535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D48037-6DB7-4C30-9E85-4B5A9C3FEA6A}"/>
              </a:ext>
            </a:extLst>
          </p:cNvPr>
          <p:cNvSpPr/>
          <p:nvPr/>
        </p:nvSpPr>
        <p:spPr>
          <a:xfrm>
            <a:off x="0" y="6642556"/>
            <a:ext cx="15856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/>
              <a:t>Photo by </a:t>
            </a:r>
            <a:r>
              <a:rPr lang="en-GB" sz="800" dirty="0" err="1"/>
              <a:t>bruce</a:t>
            </a:r>
            <a:r>
              <a:rPr lang="en-GB" sz="800" dirty="0"/>
              <a:t> mars on </a:t>
            </a:r>
            <a:r>
              <a:rPr lang="en-GB" sz="800" dirty="0" err="1"/>
              <a:t>Unsplash</a:t>
            </a:r>
            <a:endParaRPr lang="en-GB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A520B-761E-4368-A4C0-47B909B7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690" y="0"/>
            <a:ext cx="941425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25C054-7121-418E-8F1C-36145EDDB301}"/>
              </a:ext>
            </a:extLst>
          </p:cNvPr>
          <p:cNvSpPr/>
          <p:nvPr/>
        </p:nvSpPr>
        <p:spPr>
          <a:xfrm>
            <a:off x="1585690" y="0"/>
            <a:ext cx="50615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Could you not…..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E5344-8BA0-434E-BA6F-612484CA58DD}"/>
              </a:ext>
            </a:extLst>
          </p:cNvPr>
          <p:cNvSpPr/>
          <p:nvPr/>
        </p:nvSpPr>
        <p:spPr>
          <a:xfrm>
            <a:off x="4791894" y="5934670"/>
            <a:ext cx="620804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 that in Excel???</a:t>
            </a:r>
          </a:p>
        </p:txBody>
      </p:sp>
    </p:spTree>
    <p:extLst>
      <p:ext uri="{BB962C8B-B14F-4D97-AF65-F5344CB8AC3E}">
        <p14:creationId xmlns:p14="http://schemas.microsoft.com/office/powerpoint/2010/main" val="3670447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Picture 4" descr="A person using a computer sitting on top of a table&#10;&#10;Description generated with very high confidence">
            <a:extLst>
              <a:ext uri="{FF2B5EF4-FFF2-40B4-BE49-F238E27FC236}">
                <a16:creationId xmlns:a16="http://schemas.microsoft.com/office/drawing/2014/main" id="{FEBBBBC5-72CC-4223-B3AB-9DC36C625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20" r="1" b="10897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F74286-2624-4579-B89B-4ACE83A42FD8}"/>
              </a:ext>
            </a:extLst>
          </p:cNvPr>
          <p:cNvSpPr/>
          <p:nvPr/>
        </p:nvSpPr>
        <p:spPr>
          <a:xfrm>
            <a:off x="10716916" y="6642556"/>
            <a:ext cx="14750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GB" sz="800" b="0" i="0" dirty="0">
                <a:solidFill>
                  <a:srgbClr val="111111"/>
                </a:solidFill>
                <a:effectLst/>
                <a:latin typeface="-apple-system"/>
              </a:rPr>
              <a:t>Photo by </a:t>
            </a:r>
            <a:r>
              <a:rPr lang="en-GB" sz="800" b="0" i="0" dirty="0" err="1">
                <a:solidFill>
                  <a:srgbClr val="999999"/>
                </a:solidFill>
                <a:effectLst/>
                <a:latin typeface="-apple-system"/>
                <a:hlinkClick r:id="rId4"/>
              </a:rPr>
              <a:t>rawpixel</a:t>
            </a:r>
            <a:r>
              <a:rPr lang="en-GB" sz="800" b="0" i="0" dirty="0">
                <a:solidFill>
                  <a:srgbClr val="111111"/>
                </a:solidFill>
                <a:effectLst/>
                <a:latin typeface="-apple-system"/>
              </a:rPr>
              <a:t> on </a:t>
            </a:r>
            <a:r>
              <a:rPr lang="en-GB" sz="800" b="0" i="0" dirty="0" err="1">
                <a:solidFill>
                  <a:srgbClr val="999999"/>
                </a:solidFill>
                <a:effectLst/>
                <a:latin typeface="-apple-system"/>
                <a:hlinkClick r:id="rId5"/>
              </a:rPr>
              <a:t>Unsplash</a:t>
            </a:r>
            <a:endParaRPr lang="en-GB" sz="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9B480E-7C81-46F8-801B-97B2D51A762E}"/>
              </a:ext>
            </a:extLst>
          </p:cNvPr>
          <p:cNvSpPr/>
          <p:nvPr/>
        </p:nvSpPr>
        <p:spPr>
          <a:xfrm>
            <a:off x="0" y="-4571"/>
            <a:ext cx="74831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 open a spreadsheet</a:t>
            </a:r>
          </a:p>
        </p:txBody>
      </p:sp>
    </p:spTree>
    <p:extLst>
      <p:ext uri="{BB962C8B-B14F-4D97-AF65-F5344CB8AC3E}">
        <p14:creationId xmlns:p14="http://schemas.microsoft.com/office/powerpoint/2010/main" val="3145126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977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yeah whatever meme">
            <a:extLst>
              <a:ext uri="{FF2B5EF4-FFF2-40B4-BE49-F238E27FC236}">
                <a16:creationId xmlns:a16="http://schemas.microsoft.com/office/drawing/2014/main" id="{43F760E3-26B6-4546-9A0A-B781494B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803" y="321094"/>
            <a:ext cx="5654351" cy="648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754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press me already meme">
            <a:extLst>
              <a:ext uri="{FF2B5EF4-FFF2-40B4-BE49-F238E27FC236}">
                <a16:creationId xmlns:a16="http://schemas.microsoft.com/office/drawing/2014/main" id="{73BA1453-3A48-43CF-A8FB-DADB0776C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874" y="1"/>
            <a:ext cx="5630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160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511C3D-9C83-46F3-AA26-EFAACB4A7A63}"/>
              </a:ext>
            </a:extLst>
          </p:cNvPr>
          <p:cNvSpPr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Did you know?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9E121-0F2D-49A3-8F6E-8DFFA76BEC40}"/>
              </a:ext>
            </a:extLst>
          </p:cNvPr>
          <p:cNvSpPr/>
          <p:nvPr/>
        </p:nvSpPr>
        <p:spPr>
          <a:xfrm>
            <a:off x="1" y="1659285"/>
            <a:ext cx="121919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SELECT [Employee].[</a:t>
            </a:r>
            <a:r>
              <a:rPr lang="en-GB" sz="2800" dirty="0" err="1"/>
              <a:t>LoginID</a:t>
            </a:r>
            <a:r>
              <a:rPr lang="en-GB" sz="2800" dirty="0"/>
              <a:t>]</a:t>
            </a:r>
          </a:p>
          <a:p>
            <a:r>
              <a:rPr lang="en-GB" sz="2800" dirty="0"/>
              <a:t>     , [Employee].[</a:t>
            </a:r>
            <a:r>
              <a:rPr lang="en-GB" sz="2800" dirty="0" err="1"/>
              <a:t>OrganizationLevel</a:t>
            </a:r>
            <a:r>
              <a:rPr lang="en-GB" sz="2800" dirty="0"/>
              <a:t>]</a:t>
            </a:r>
          </a:p>
          <a:p>
            <a:r>
              <a:rPr lang="en-GB" sz="2800" dirty="0"/>
              <a:t>     , [Employee].[</a:t>
            </a:r>
            <a:r>
              <a:rPr lang="en-GB" sz="2800" dirty="0" err="1"/>
              <a:t>SickLeaveHours</a:t>
            </a:r>
            <a:r>
              <a:rPr lang="en-GB" sz="2800" dirty="0"/>
              <a:t>]</a:t>
            </a:r>
          </a:p>
          <a:p>
            <a:r>
              <a:rPr lang="en-GB" sz="2800" dirty="0"/>
              <a:t>     , CAST([Employee].[</a:t>
            </a:r>
            <a:r>
              <a:rPr lang="en-GB" sz="2800" dirty="0" err="1"/>
              <a:t>SickLeaveHours</a:t>
            </a:r>
            <a:r>
              <a:rPr lang="en-GB" sz="2800" dirty="0"/>
              <a:t>] AS DECIMAL(6, 2))</a:t>
            </a:r>
          </a:p>
          <a:p>
            <a:r>
              <a:rPr lang="en-GB" sz="2800" dirty="0"/>
              <a:t>       / CAST(SUM([Employee].[</a:t>
            </a:r>
            <a:r>
              <a:rPr lang="en-GB" sz="2800" dirty="0" err="1"/>
              <a:t>SickLeaveHours</a:t>
            </a:r>
            <a:r>
              <a:rPr lang="en-GB" sz="2800" dirty="0"/>
              <a:t>]) </a:t>
            </a:r>
          </a:p>
          <a:p>
            <a:r>
              <a:rPr lang="en-GB" sz="2800" dirty="0"/>
              <a:t>	   OVER (PARTITION BY [Employee].[</a:t>
            </a:r>
            <a:r>
              <a:rPr lang="en-GB" sz="2800" dirty="0" err="1"/>
              <a:t>OrganizationLevel</a:t>
            </a:r>
            <a:r>
              <a:rPr lang="en-GB" sz="2800" dirty="0"/>
              <a:t>]) AS DECIMAL(6, 2))</a:t>
            </a:r>
          </a:p>
          <a:p>
            <a:r>
              <a:rPr lang="en-GB" sz="2800" dirty="0"/>
              <a:t>       * 100 AS [</a:t>
            </a:r>
            <a:r>
              <a:rPr lang="en-GB" sz="2800" dirty="0" err="1"/>
              <a:t>PercentageOfTotalOverPartition</a:t>
            </a:r>
            <a:r>
              <a:rPr lang="en-GB" sz="2800" dirty="0"/>
              <a:t>]</a:t>
            </a:r>
          </a:p>
          <a:p>
            <a:r>
              <a:rPr lang="en-GB" sz="2800" dirty="0"/>
              <a:t>FROM [AdventureWorks2012].[</a:t>
            </a:r>
            <a:r>
              <a:rPr lang="en-GB" sz="2800" dirty="0" err="1"/>
              <a:t>HumanResources</a:t>
            </a:r>
            <a:r>
              <a:rPr lang="en-GB" sz="2800" dirty="0"/>
              <a:t>].[Employee];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1E6999-22AC-45FA-B50B-FF2FDCE6558A}"/>
              </a:ext>
            </a:extLst>
          </p:cNvPr>
          <p:cNvSpPr/>
          <p:nvPr/>
        </p:nvSpPr>
        <p:spPr>
          <a:xfrm>
            <a:off x="0" y="5834109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cap="none" spc="0" dirty="0">
                <a:ln w="0"/>
                <a:solidFill>
                  <a:schemeClr val="tx1"/>
                </a:solidFill>
              </a:rPr>
              <a:t>(you can use windows functions in calculations</a:t>
            </a:r>
            <a:r>
              <a:rPr lang="en-US" sz="3600" dirty="0">
                <a:ln w="0"/>
              </a:rPr>
              <a:t>)</a:t>
            </a:r>
            <a:endParaRPr lang="en-US" sz="3600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0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58D4CC-41F0-4EDD-A5A4-1CACF5B1C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984" y="2668702"/>
            <a:ext cx="6340378" cy="36197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55BF56-4B33-4657-9C33-1C8F89B9F0B0}"/>
              </a:ext>
            </a:extLst>
          </p:cNvPr>
          <p:cNvSpPr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 generated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15905-4B9F-4EFB-AA36-9E2AB240D9E1}"/>
              </a:ext>
            </a:extLst>
          </p:cNvPr>
          <p:cNvSpPr/>
          <p:nvPr/>
        </p:nvSpPr>
        <p:spPr>
          <a:xfrm>
            <a:off x="337350" y="1107996"/>
            <a:ext cx="112776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/>
              <a:t> ,       CAST([Employee].[</a:t>
            </a:r>
            <a:r>
              <a:rPr lang="en-GB" dirty="0" err="1"/>
              <a:t>SickLeaveHours</a:t>
            </a:r>
            <a:r>
              <a:rPr lang="en-GB" dirty="0"/>
              <a:t>] AS DECIMAL(6, 2))</a:t>
            </a:r>
          </a:p>
          <a:p>
            <a:pPr algn="just"/>
            <a:r>
              <a:rPr lang="en-GB" dirty="0"/>
              <a:t>       / CAST(SUM([Employee].[</a:t>
            </a:r>
            <a:r>
              <a:rPr lang="en-GB" dirty="0" err="1"/>
              <a:t>SickLeaveHours</a:t>
            </a:r>
            <a:r>
              <a:rPr lang="en-GB" dirty="0"/>
              <a:t>]) OVER (PARTITION BY [Employee].[</a:t>
            </a:r>
            <a:r>
              <a:rPr lang="en-GB" dirty="0" err="1"/>
              <a:t>OrganizationLevel</a:t>
            </a:r>
            <a:r>
              <a:rPr lang="en-GB" dirty="0"/>
              <a:t>]) AS DECIMAL(6, 2))</a:t>
            </a:r>
          </a:p>
          <a:p>
            <a:pPr algn="just"/>
            <a:r>
              <a:rPr lang="en-GB" dirty="0"/>
              <a:t>       * 100 AS [</a:t>
            </a:r>
            <a:r>
              <a:rPr lang="en-GB" dirty="0" err="1"/>
              <a:t>PercentageOfTotalOverPartition</a:t>
            </a:r>
            <a:r>
              <a:rPr lang="en-GB" dirty="0"/>
              <a:t>]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E61C7B5-956F-4276-A333-0ECF89D5F98D}"/>
              </a:ext>
            </a:extLst>
          </p:cNvPr>
          <p:cNvSpPr/>
          <p:nvPr/>
        </p:nvSpPr>
        <p:spPr>
          <a:xfrm rot="1242568">
            <a:off x="4765354" y="2095954"/>
            <a:ext cx="2323253" cy="266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869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8DB5E2-7D12-4E73-90B2-E0F60C02E3E6}"/>
              </a:ext>
            </a:extLst>
          </p:cNvPr>
          <p:cNvSpPr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Next up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395791-55DD-4390-8274-70179CB16B1C}"/>
              </a:ext>
            </a:extLst>
          </p:cNvPr>
          <p:cNvSpPr/>
          <p:nvPr/>
        </p:nvSpPr>
        <p:spPr>
          <a:xfrm>
            <a:off x="3562678" y="1213009"/>
            <a:ext cx="5066644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LEAD()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A5204E-D9BE-49E9-842D-0BC89E816831}"/>
              </a:ext>
            </a:extLst>
          </p:cNvPr>
          <p:cNvSpPr/>
          <p:nvPr/>
        </p:nvSpPr>
        <p:spPr>
          <a:xfrm>
            <a:off x="3973046" y="3606527"/>
            <a:ext cx="4245907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LAG()</a:t>
            </a:r>
            <a:endParaRPr lang="en-GB" sz="13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38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FA03AA-4CFB-4CC4-890D-F907F273170E}"/>
              </a:ext>
            </a:extLst>
          </p:cNvPr>
          <p:cNvSpPr/>
          <p:nvPr/>
        </p:nvSpPr>
        <p:spPr>
          <a:xfrm>
            <a:off x="312198" y="1024801"/>
            <a:ext cx="1156760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100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PERCENT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[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TotalAmt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/*cast the date to a suitable format to allow sorting*/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00FF"/>
                </a:solidFill>
                <a:latin typeface="Consolas" panose="020B0609020204030204" pitchFamily="49" charset="0"/>
              </a:rPr>
              <a:t>CAST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FF00FF"/>
                </a:solidFill>
                <a:latin typeface="Consolas" panose="020B0609020204030204" pitchFamily="49" charset="0"/>
              </a:rPr>
              <a:t>FORMAT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yyyy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00FF"/>
                </a:solidFill>
                <a:latin typeface="Consolas" panose="020B0609020204030204" pitchFamily="49" charset="0"/>
              </a:rPr>
              <a:t>FORMAT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'MM'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[AdventureWorks2012]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[Sales]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[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11501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84E9A1-CFDF-47B4-B6C2-091F9EBE2CC9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Lets generate list of orders for a customer</a:t>
            </a:r>
            <a:endParaRPr lang="en-US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8011D-A61A-49EE-8F41-1F841757B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058" y="4002427"/>
            <a:ext cx="3752381" cy="2723809"/>
          </a:xfrm>
          <a:prstGeom prst="rect">
            <a:avLst/>
          </a:prstGeom>
        </p:spPr>
      </p:pic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01F4AF81-629B-4AE6-A509-4629F19B4CE6}"/>
              </a:ext>
            </a:extLst>
          </p:cNvPr>
          <p:cNvSpPr/>
          <p:nvPr/>
        </p:nvSpPr>
        <p:spPr>
          <a:xfrm>
            <a:off x="9948169" y="2823669"/>
            <a:ext cx="2095130" cy="3009530"/>
          </a:xfrm>
          <a:prstGeom prst="curvedLeftArrow">
            <a:avLst>
              <a:gd name="adj1" fmla="val 12944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2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724DE1-8901-481E-8C3D-7F893CD8B121}"/>
              </a:ext>
            </a:extLst>
          </p:cNvPr>
          <p:cNvSpPr/>
          <p:nvPr/>
        </p:nvSpPr>
        <p:spPr>
          <a:xfrm>
            <a:off x="1464815" y="1427445"/>
            <a:ext cx="8202967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[Step1]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en-GB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100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PERCENT</a:t>
            </a:r>
            <a:endParaRPr lang="en-GB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TotalAmt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008000"/>
                </a:solidFill>
                <a:latin typeface="Consolas" panose="020B0609020204030204" pitchFamily="49" charset="0"/>
              </a:rPr>
              <a:t>/*cast the date to a suitable format to allow sorting*/</a:t>
            </a:r>
            <a:endParaRPr lang="en-GB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FF"/>
                </a:solidFill>
                <a:latin typeface="Consolas" panose="020B0609020204030204" pitchFamily="49" charset="0"/>
              </a:rPr>
              <a:t>CAST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FF00FF"/>
                </a:solidFill>
                <a:latin typeface="Consolas" panose="020B0609020204030204" pitchFamily="49" charset="0"/>
              </a:rPr>
              <a:t>FORMAT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GB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yyyy</a:t>
            </a: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</a:rPr>
              <a:t>’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FF"/>
                </a:solidFill>
                <a:latin typeface="Consolas" panose="020B0609020204030204" pitchFamily="49" charset="0"/>
              </a:rPr>
              <a:t>FORMAT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</a:rPr>
              <a:t>'MM'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[AdventureWorks2012]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[Sales]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11501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[Step2] 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en-GB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[Step1]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[Step1]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[Step1]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TotalAmt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Monthly_Total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[Step1]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endParaRPr lang="en-GB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[Step1]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[Step1]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GB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[Step2]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[Step2]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[Step2]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Monthly_Total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LEAD 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[Step2]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Monthly_Total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[Step2]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LeadValue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LAG  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[Step2]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Monthly_Total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[Step2]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LagValue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[Step2]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A79F0B-95FB-4DC5-A6F6-81ACD8B71E89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a group by and CTE to look at the summarized data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5564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9059C2-D9D9-48B2-829D-47534ED11D3C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results set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FBCE6A-C4D7-4E0F-BC9C-9A03BCEA4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22" y="1119084"/>
            <a:ext cx="11156355" cy="36004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159661-4DF4-44DC-B6DA-91A47E6EE167}"/>
              </a:ext>
            </a:extLst>
          </p:cNvPr>
          <p:cNvSpPr/>
          <p:nvPr/>
        </p:nvSpPr>
        <p:spPr>
          <a:xfrm>
            <a:off x="-1" y="5615793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Lets look at it in more detail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023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31458A-077F-4FED-B487-F5E7CD1DE459}"/>
              </a:ext>
            </a:extLst>
          </p:cNvPr>
          <p:cNvSpPr txBox="1"/>
          <p:nvPr/>
        </p:nvSpPr>
        <p:spPr>
          <a:xfrm>
            <a:off x="3799890" y="0"/>
            <a:ext cx="4694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/>
              <a:t>Windows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21B30-0D08-4E37-8573-94E010919701}"/>
              </a:ext>
            </a:extLst>
          </p:cNvPr>
          <p:cNvSpPr txBox="1"/>
          <p:nvPr/>
        </p:nvSpPr>
        <p:spPr>
          <a:xfrm>
            <a:off x="4687632" y="1166842"/>
            <a:ext cx="281673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/>
              <a:t>RowNumber</a:t>
            </a:r>
            <a:r>
              <a:rPr lang="en-GB" sz="3600" dirty="0"/>
              <a:t>()</a:t>
            </a:r>
          </a:p>
          <a:p>
            <a:r>
              <a:rPr lang="en-GB" sz="3600" dirty="0"/>
              <a:t>Sum()</a:t>
            </a:r>
          </a:p>
          <a:p>
            <a:r>
              <a:rPr lang="en-GB" sz="3600" dirty="0" err="1"/>
              <a:t>Avg</a:t>
            </a:r>
            <a:r>
              <a:rPr lang="en-GB" sz="3600" dirty="0"/>
              <a:t>()</a:t>
            </a:r>
          </a:p>
          <a:p>
            <a:r>
              <a:rPr lang="en-GB" sz="3600" dirty="0"/>
              <a:t>Max()</a:t>
            </a:r>
          </a:p>
          <a:p>
            <a:r>
              <a:rPr lang="en-GB" sz="3600" dirty="0"/>
              <a:t>Min()</a:t>
            </a:r>
          </a:p>
          <a:p>
            <a:r>
              <a:rPr lang="en-GB" sz="3600" dirty="0"/>
              <a:t>Rank()</a:t>
            </a:r>
          </a:p>
          <a:p>
            <a:r>
              <a:rPr lang="en-GB" sz="3600" dirty="0" err="1"/>
              <a:t>DenseRank</a:t>
            </a:r>
            <a:r>
              <a:rPr lang="en-GB" sz="3600" dirty="0"/>
              <a:t>()</a:t>
            </a:r>
          </a:p>
          <a:p>
            <a:r>
              <a:rPr lang="en-GB" sz="3600" dirty="0" err="1"/>
              <a:t>Ntile</a:t>
            </a:r>
            <a:r>
              <a:rPr lang="en-GB" sz="3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09539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6.googleusercontent.com/Und9vpgirvhIoDC2mvbobtR9YgFhc5LbofvQM0fbUPwsvceJZc2zZTOMfhjGG1C_YHcf5NAbzfefrgPCFHjN4yJLeH7IcJBi8yGAYPm16wTgJPpOcOFPQ8MWXlm4fZYEgfxMqD5U">
            <a:extLst>
              <a:ext uri="{FF2B5EF4-FFF2-40B4-BE49-F238E27FC236}">
                <a16:creationId xmlns:a16="http://schemas.microsoft.com/office/drawing/2014/main" id="{C21213B7-52E7-4AF4-AD8F-39F8138B2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95" y="2574476"/>
            <a:ext cx="6547661" cy="332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811F25-6831-4DCB-A3AA-201E74890406}"/>
              </a:ext>
            </a:extLst>
          </p:cNvPr>
          <p:cNvSpPr/>
          <p:nvPr/>
        </p:nvSpPr>
        <p:spPr>
          <a:xfrm>
            <a:off x="0" y="86524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LEAD </a:t>
            </a:r>
            <a:r>
              <a:rPr lang="en-GB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[Step2]</a:t>
            </a:r>
            <a:r>
              <a:rPr lang="en-GB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Monthly_Total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[Step2]</a:t>
            </a:r>
            <a:r>
              <a:rPr lang="en-GB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LeadValue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26464A-F440-43A9-B864-9366D76867CE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LEAD() Function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B04E69-893A-4894-AD73-8C7AA7791542}"/>
              </a:ext>
            </a:extLst>
          </p:cNvPr>
          <p:cNvSpPr/>
          <p:nvPr/>
        </p:nvSpPr>
        <p:spPr>
          <a:xfrm>
            <a:off x="1260628" y="1391928"/>
            <a:ext cx="92949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The lead function (by default) returns the value from the next record.  As can be seen in the figure below.</a:t>
            </a:r>
          </a:p>
        </p:txBody>
      </p:sp>
    </p:spTree>
    <p:extLst>
      <p:ext uri="{BB962C8B-B14F-4D97-AF65-F5344CB8AC3E}">
        <p14:creationId xmlns:p14="http://schemas.microsoft.com/office/powerpoint/2010/main" val="41428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811F25-6831-4DCB-A3AA-201E74890406}"/>
              </a:ext>
            </a:extLst>
          </p:cNvPr>
          <p:cNvSpPr/>
          <p:nvPr/>
        </p:nvSpPr>
        <p:spPr>
          <a:xfrm>
            <a:off x="0" y="86524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LAG  </a:t>
            </a:r>
            <a:r>
              <a:rPr lang="en-GB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[Step2]</a:t>
            </a:r>
            <a:r>
              <a:rPr lang="en-GB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Monthly_Total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[Step2]</a:t>
            </a:r>
            <a:r>
              <a:rPr lang="en-GB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LagValue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26464A-F440-43A9-B864-9366D76867CE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LAG() Function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B04E69-893A-4894-AD73-8C7AA7791542}"/>
              </a:ext>
            </a:extLst>
          </p:cNvPr>
          <p:cNvSpPr/>
          <p:nvPr/>
        </p:nvSpPr>
        <p:spPr>
          <a:xfrm>
            <a:off x="1260628" y="1391928"/>
            <a:ext cx="92949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The lag function (by default) returns the value from the previous record.  As can be seen in the figure below.</a:t>
            </a:r>
          </a:p>
        </p:txBody>
      </p:sp>
      <p:pic>
        <p:nvPicPr>
          <p:cNvPr id="5122" name="Picture 2" descr="https://lh6.googleusercontent.com/0kVKe9LdfafdYN6MTTxxloz00-ap_J893Qc3H04YIxhXxYCBKkMPGXYAqxEYutUBr6zyGTUJfa5S43-YNWUoJNtIRnXEM1oE4JEqzosiOfAZnMuMqq7_BiGL3xumFs39EC7zj8wp">
            <a:extLst>
              <a:ext uri="{FF2B5EF4-FFF2-40B4-BE49-F238E27FC236}">
                <a16:creationId xmlns:a16="http://schemas.microsoft.com/office/drawing/2014/main" id="{F76D1CC6-7277-4A94-85D4-30CC1B592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902" y="2614575"/>
            <a:ext cx="6652195" cy="337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44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Image result for wanting to ask a question meme">
            <a:extLst>
              <a:ext uri="{FF2B5EF4-FFF2-40B4-BE49-F238E27FC236}">
                <a16:creationId xmlns:a16="http://schemas.microsoft.com/office/drawing/2014/main" id="{DD5C61AA-C31C-455F-8A5E-0C6A62025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57" y="1123527"/>
            <a:ext cx="6039081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974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hand up to ask  a question meme">
            <a:extLst>
              <a:ext uri="{FF2B5EF4-FFF2-40B4-BE49-F238E27FC236}">
                <a16:creationId xmlns:a16="http://schemas.microsoft.com/office/drawing/2014/main" id="{C1B6587B-E396-451C-8377-14FC591C6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214" y="1285875"/>
            <a:ext cx="9239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F0F758-BD1B-4DED-89C1-5B0C0F818E10}"/>
              </a:ext>
            </a:extLst>
          </p:cNvPr>
          <p:cNvSpPr/>
          <p:nvPr/>
        </p:nvSpPr>
        <p:spPr>
          <a:xfrm>
            <a:off x="2933804" y="161991"/>
            <a:ext cx="60580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Lead() and Lag()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977EB-9EFE-4311-94D8-CC937E563754}"/>
              </a:ext>
            </a:extLst>
          </p:cNvPr>
          <p:cNvSpPr/>
          <p:nvPr/>
        </p:nvSpPr>
        <p:spPr>
          <a:xfrm>
            <a:off x="2588956" y="5703137"/>
            <a:ext cx="70141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 used in calculation’s?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29890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C82885-9C43-42E4-89BC-B8F1FF6B00EF}"/>
              </a:ext>
            </a:extLst>
          </p:cNvPr>
          <p:cNvSpPr/>
          <p:nvPr/>
        </p:nvSpPr>
        <p:spPr>
          <a:xfrm>
            <a:off x="764957" y="1474056"/>
            <a:ext cx="1088254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rgbClr val="000000"/>
                </a:solidFill>
                <a:latin typeface="Consolas" panose="020B0609020204030204" pitchFamily="49" charset="0"/>
              </a:rPr>
              <a:t>(this is the last part of the CTE from the previous query with one extra line)</a:t>
            </a:r>
          </a:p>
          <a:p>
            <a:endParaRPr lang="en-GB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i="1" dirty="0">
                <a:solidFill>
                  <a:srgbClr val="000000"/>
                </a:solidFill>
                <a:latin typeface="Consolas" panose="020B0609020204030204" pitchFamily="49" charset="0"/>
              </a:rPr>
              <a:t>SELECT</a:t>
            </a:r>
            <a:endParaRPr lang="en-GB" dirty="0"/>
          </a:p>
          <a:p>
            <a:r>
              <a:rPr lang="en-GB" i="1" dirty="0">
                <a:solidFill>
                  <a:srgbClr val="000000"/>
                </a:solidFill>
                <a:latin typeface="Consolas" panose="020B0609020204030204" pitchFamily="49" charset="0"/>
              </a:rPr>
              <a:t>   [Step2].[</a:t>
            </a:r>
            <a:r>
              <a:rPr lang="en-GB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GB" i="1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endParaRPr lang="en-GB" dirty="0"/>
          </a:p>
          <a:p>
            <a:r>
              <a:rPr lang="en-GB" i="1" dirty="0">
                <a:solidFill>
                  <a:srgbClr val="000000"/>
                </a:solidFill>
                <a:latin typeface="Consolas" panose="020B0609020204030204" pitchFamily="49" charset="0"/>
              </a:rPr>
              <a:t> , [Step2].[</a:t>
            </a:r>
            <a:r>
              <a:rPr lang="en-GB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i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GB" dirty="0"/>
          </a:p>
          <a:p>
            <a:r>
              <a:rPr lang="en-GB" i="1" dirty="0">
                <a:solidFill>
                  <a:srgbClr val="000000"/>
                </a:solidFill>
                <a:latin typeface="Consolas" panose="020B0609020204030204" pitchFamily="49" charset="0"/>
              </a:rPr>
              <a:t> , [Step2].[</a:t>
            </a:r>
            <a:r>
              <a:rPr lang="en-GB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Monthly_Total</a:t>
            </a:r>
            <a:r>
              <a:rPr lang="en-GB" i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GB" dirty="0"/>
          </a:p>
          <a:p>
            <a:r>
              <a:rPr lang="en-GB" i="1" dirty="0">
                <a:solidFill>
                  <a:srgbClr val="000000"/>
                </a:solidFill>
                <a:latin typeface="Consolas" panose="020B0609020204030204" pitchFamily="49" charset="0"/>
              </a:rPr>
              <a:t> , LEAD([Step2].[</a:t>
            </a:r>
            <a:r>
              <a:rPr lang="en-GB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Monthly_Total</a:t>
            </a:r>
            <a:r>
              <a:rPr lang="en-GB" i="1" dirty="0">
                <a:solidFill>
                  <a:srgbClr val="000000"/>
                </a:solidFill>
                <a:latin typeface="Consolas" panose="020B0609020204030204" pitchFamily="49" charset="0"/>
              </a:rPr>
              <a:t>]) OVER (ORDER BY [Step2].[</a:t>
            </a:r>
            <a:r>
              <a:rPr lang="en-GB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i="1" dirty="0">
                <a:solidFill>
                  <a:srgbClr val="000000"/>
                </a:solidFill>
                <a:latin typeface="Consolas" panose="020B0609020204030204" pitchFamily="49" charset="0"/>
              </a:rPr>
              <a:t>]) AS [</a:t>
            </a:r>
            <a:r>
              <a:rPr lang="en-GB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LeadValue</a:t>
            </a:r>
            <a:r>
              <a:rPr lang="en-GB" i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GB" dirty="0"/>
          </a:p>
          <a:p>
            <a:r>
              <a:rPr lang="en-GB" i="1" dirty="0">
                <a:solidFill>
                  <a:srgbClr val="000000"/>
                </a:solidFill>
                <a:latin typeface="Consolas" panose="020B0609020204030204" pitchFamily="49" charset="0"/>
              </a:rPr>
              <a:t> , LAG([Step2].[</a:t>
            </a:r>
            <a:r>
              <a:rPr lang="en-GB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Monthly_Total</a:t>
            </a:r>
            <a:r>
              <a:rPr lang="en-GB" i="1" dirty="0">
                <a:solidFill>
                  <a:srgbClr val="000000"/>
                </a:solidFill>
                <a:latin typeface="Consolas" panose="020B0609020204030204" pitchFamily="49" charset="0"/>
              </a:rPr>
              <a:t>]) OVER (ORDER BY  [Step2].[</a:t>
            </a:r>
            <a:r>
              <a:rPr lang="en-GB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i="1" dirty="0">
                <a:solidFill>
                  <a:srgbClr val="000000"/>
                </a:solidFill>
                <a:latin typeface="Consolas" panose="020B0609020204030204" pitchFamily="49" charset="0"/>
              </a:rPr>
              <a:t>]) AS [</a:t>
            </a:r>
            <a:r>
              <a:rPr lang="en-GB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LagValue</a:t>
            </a:r>
            <a:r>
              <a:rPr lang="en-GB" i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GB" dirty="0"/>
          </a:p>
          <a:p>
            <a:r>
              <a:rPr lang="en-GB" b="1" i="1" dirty="0">
                <a:solidFill>
                  <a:srgbClr val="000000"/>
                </a:solidFill>
                <a:latin typeface="Consolas" panose="020B0609020204030204" pitchFamily="49" charset="0"/>
              </a:rPr>
              <a:t> , [Step2].[</a:t>
            </a:r>
            <a:r>
              <a:rPr lang="en-GB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Monthly_Total</a:t>
            </a:r>
            <a:r>
              <a:rPr lang="en-GB" b="1" i="1" dirty="0">
                <a:solidFill>
                  <a:srgbClr val="000000"/>
                </a:solidFill>
                <a:latin typeface="Consolas" panose="020B0609020204030204" pitchFamily="49" charset="0"/>
              </a:rPr>
              <a:t>] - </a:t>
            </a:r>
            <a:endParaRPr lang="en-GB" b="1" dirty="0"/>
          </a:p>
          <a:p>
            <a:r>
              <a:rPr lang="en-GB" b="1" i="1" dirty="0">
                <a:solidFill>
                  <a:srgbClr val="000000"/>
                </a:solidFill>
                <a:latin typeface="Consolas" panose="020B0609020204030204" pitchFamily="49" charset="0"/>
              </a:rPr>
              <a:t>   LAG([Step2].[</a:t>
            </a:r>
            <a:r>
              <a:rPr lang="en-GB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Monthly_Total</a:t>
            </a:r>
            <a:r>
              <a:rPr lang="en-GB" b="1" i="1" dirty="0">
                <a:solidFill>
                  <a:srgbClr val="000000"/>
                </a:solidFill>
                <a:latin typeface="Consolas" panose="020B0609020204030204" pitchFamily="49" charset="0"/>
              </a:rPr>
              <a:t>]) OVER (ORDER BY  [Step2].[</a:t>
            </a:r>
            <a:r>
              <a:rPr lang="en-GB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b="1" i="1" dirty="0">
                <a:solidFill>
                  <a:srgbClr val="000000"/>
                </a:solidFill>
                <a:latin typeface="Consolas" panose="020B0609020204030204" pitchFamily="49" charset="0"/>
              </a:rPr>
              <a:t>]) AS       [</a:t>
            </a:r>
            <a:r>
              <a:rPr lang="en-GB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Diff_LastMonth_vs_ThisMonth</a:t>
            </a:r>
            <a:r>
              <a:rPr lang="en-GB" b="1" i="1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endParaRPr lang="en-GB" b="1" dirty="0"/>
          </a:p>
          <a:p>
            <a:r>
              <a:rPr lang="en-GB" i="1" dirty="0">
                <a:solidFill>
                  <a:srgbClr val="000000"/>
                </a:solidFill>
                <a:latin typeface="Consolas" panose="020B0609020204030204" pitchFamily="49" charset="0"/>
              </a:rPr>
              <a:t>FROM    [Step2]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1E4DA6-E916-4CBA-9541-B671A489BA5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 they can !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54D37-9775-4208-99F6-3E1C84E981C9}"/>
              </a:ext>
            </a:extLst>
          </p:cNvPr>
          <p:cNvSpPr/>
          <p:nvPr/>
        </p:nvSpPr>
        <p:spPr>
          <a:xfrm>
            <a:off x="-1" y="5659152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Lets look at the result set</a:t>
            </a:r>
            <a:endParaRPr lang="en-US" sz="5400" b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925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4A58B9-3AB9-4B4C-9BD0-BE97149D0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9" y="1441591"/>
            <a:ext cx="12155538" cy="33930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35A9C9-3E84-427D-8DBF-E928C367284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0BB1EB-6668-4056-8B3C-AEF507072590}"/>
              </a:ext>
            </a:extLst>
          </p:cNvPr>
          <p:cNvSpPr/>
          <p:nvPr/>
        </p:nvSpPr>
        <p:spPr>
          <a:xfrm>
            <a:off x="0" y="5603289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Lets look at row 2 in more detail</a:t>
            </a:r>
          </a:p>
        </p:txBody>
      </p:sp>
    </p:spTree>
    <p:extLst>
      <p:ext uri="{BB962C8B-B14F-4D97-AF65-F5344CB8AC3E}">
        <p14:creationId xmlns:p14="http://schemas.microsoft.com/office/powerpoint/2010/main" val="696654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148D74-D4B0-46ED-88DC-7FD3EEB86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52" y="1217930"/>
            <a:ext cx="11748095" cy="9707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A66061-4DE0-4A4B-AF4F-647F5E9CFFC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Row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6C4624-B3B5-42D4-A83B-0F6701E73E82}"/>
              </a:ext>
            </a:extLst>
          </p:cNvPr>
          <p:cNvSpPr/>
          <p:nvPr/>
        </p:nvSpPr>
        <p:spPr>
          <a:xfrm>
            <a:off x="-58368" y="3653615"/>
            <a:ext cx="12315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[Step2].[</a:t>
            </a:r>
            <a:r>
              <a:rPr lang="en-GB" dirty="0" err="1"/>
              <a:t>Monthly_Total</a:t>
            </a:r>
            <a:r>
              <a:rPr lang="en-GB" dirty="0"/>
              <a:t>] - LAG([Step2].[</a:t>
            </a:r>
            <a:r>
              <a:rPr lang="en-GB" dirty="0" err="1"/>
              <a:t>Monthly_Total</a:t>
            </a:r>
            <a:r>
              <a:rPr lang="en-GB" dirty="0"/>
              <a:t>]) OVER (ORDER BY [Step2].[</a:t>
            </a:r>
            <a:r>
              <a:rPr lang="en-GB" dirty="0" err="1"/>
              <a:t>YearMonth</a:t>
            </a:r>
            <a:r>
              <a:rPr lang="en-GB" dirty="0"/>
              <a:t>]) AS [</a:t>
            </a:r>
            <a:r>
              <a:rPr lang="en-GB" dirty="0" err="1"/>
              <a:t>Diff_LastMonth_vs_ThisMonth</a:t>
            </a:r>
            <a:r>
              <a:rPr lang="en-GB" dirty="0"/>
              <a:t>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FA4EFF-5400-472B-A7F7-A7DD10BC159A}"/>
              </a:ext>
            </a:extLst>
          </p:cNvPr>
          <p:cNvSpPr/>
          <p:nvPr/>
        </p:nvSpPr>
        <p:spPr>
          <a:xfrm>
            <a:off x="0" y="2811853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600" b="1" dirty="0"/>
              <a:t>Value in </a:t>
            </a:r>
            <a:r>
              <a:rPr lang="en-GB" sz="3600" b="1" dirty="0" err="1"/>
              <a:t>Diff_LastMonth_vs_ThisMonth</a:t>
            </a:r>
            <a:r>
              <a:rPr lang="en-GB" sz="3600" b="1" dirty="0"/>
              <a:t> get from this line</a:t>
            </a:r>
            <a:endParaRPr lang="en-US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46F93A-2E1B-4A0F-A276-F048345CEF2A}"/>
              </a:ext>
            </a:extLst>
          </p:cNvPr>
          <p:cNvSpPr/>
          <p:nvPr/>
        </p:nvSpPr>
        <p:spPr>
          <a:xfrm>
            <a:off x="-58368" y="4964141"/>
            <a:ext cx="123152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[Step2].[</a:t>
            </a:r>
            <a:r>
              <a:rPr lang="en-GB" dirty="0" err="1"/>
              <a:t>Monthly_Total</a:t>
            </a:r>
            <a:r>
              <a:rPr lang="en-GB" dirty="0"/>
              <a:t>] - LAG([Step2].[</a:t>
            </a:r>
            <a:r>
              <a:rPr lang="en-GB" dirty="0" err="1"/>
              <a:t>Monthly_Total</a:t>
            </a:r>
            <a:r>
              <a:rPr lang="en-GB" dirty="0"/>
              <a:t>]) OVER (ORDER BY [Step2].[</a:t>
            </a:r>
            <a:r>
              <a:rPr lang="en-GB" dirty="0" err="1"/>
              <a:t>YearMonth</a:t>
            </a:r>
            <a:r>
              <a:rPr lang="en-GB" dirty="0"/>
              <a:t>]) AS [</a:t>
            </a:r>
            <a:r>
              <a:rPr lang="en-GB" dirty="0" err="1"/>
              <a:t>Diff_LastMonth_vs_ThisMonth</a:t>
            </a:r>
            <a:r>
              <a:rPr lang="en-GB" dirty="0"/>
              <a:t>]</a:t>
            </a:r>
          </a:p>
          <a:p>
            <a:endParaRPr lang="en-GB" dirty="0"/>
          </a:p>
          <a:p>
            <a:r>
              <a:rPr lang="en-GB" dirty="0"/>
              <a:t>33.1280002593994 - 108.544197559357 = -75.4161972999576 AS [</a:t>
            </a:r>
            <a:r>
              <a:rPr lang="en-GB" dirty="0" err="1"/>
              <a:t>Diff_LastMonth_vs_ThisMonth</a:t>
            </a:r>
            <a:r>
              <a:rPr lang="en-GB" dirty="0"/>
              <a:t>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898CB-C859-43E8-B40F-F9602393FE62}"/>
              </a:ext>
            </a:extLst>
          </p:cNvPr>
          <p:cNvSpPr/>
          <p:nvPr/>
        </p:nvSpPr>
        <p:spPr>
          <a:xfrm>
            <a:off x="-58368" y="4272677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600" b="1" dirty="0"/>
              <a:t>Calculation for line 2</a:t>
            </a:r>
            <a:endParaRPr lang="en-US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E79E95-0AF7-4F0F-B71B-807AB801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059" y="6003235"/>
            <a:ext cx="3184416" cy="74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7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generated with very high confidence">
            <a:extLst>
              <a:ext uri="{FF2B5EF4-FFF2-40B4-BE49-F238E27FC236}">
                <a16:creationId xmlns:a16="http://schemas.microsoft.com/office/drawing/2014/main" id="{AD56C404-D498-4E9B-9AE0-D2298FFB5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568" y="535021"/>
            <a:ext cx="6042062" cy="6042062"/>
          </a:xfrm>
          <a:prstGeom prst="rect">
            <a:avLst/>
          </a:prstGeom>
        </p:spPr>
      </p:pic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 w="19050">
            <a:solidFill>
              <a:srgbClr val="F98A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399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B81964-9A82-4CA6-9B9B-42ACE4E16B95}"/>
              </a:ext>
            </a:extLst>
          </p:cNvPr>
          <p:cNvSpPr/>
          <p:nvPr/>
        </p:nvSpPr>
        <p:spPr>
          <a:xfrm>
            <a:off x="710119" y="856357"/>
            <a:ext cx="1094485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USE AdventureWorks2012;</a:t>
            </a:r>
            <a:endParaRPr lang="en-GB" sz="1200" dirty="0"/>
          </a:p>
          <a:p>
            <a:br>
              <a:rPr lang="en-GB" sz="1200" dirty="0"/>
            </a:b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WITH [Step1]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AS  (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SELECT    TOP 100 PERCENT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].[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, 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].[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, 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].[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TotalAmt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/*cast the date to a suitable format to allow sorting*/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, CAST(FORMAT([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].[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], '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yyyy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') 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+ FORMAT([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].[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], 'MM') AS NVARCHAR(6)) AS 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FROM [AdventureWorks2012].[Sales].[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--WHERE [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].[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CustomerID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] = 11501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ORDER BY 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].[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) , [Step2]  AS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( SELECT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[Step1].[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, [Step1].[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, SUM([Step1].[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TotalAmt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]) AS 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Monthly_Total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FROM [Step1]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GROUP BY [Step1].[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], [Step1].[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)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SELECT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[Step2].[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, [Step2].[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, [Step2].[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Monthly_Total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, LEAD([Step2].[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Monthly_Total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]) OVER(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PARTITION BY [Step2].[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CustomerID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ORDER BY [Step2].[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]) AS 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LeadValue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, LAG([Step2].[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Monthly_Total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]) OVER(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PARTITION BY [Step2].[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CustomerID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ORDER BY  [Step2].[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]) AS 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LagValue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, [Step2].[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Monthly_Total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 - LAG([Step2].[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Monthly_Total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]) OVER (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PARTITION BY [Step2].[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CustomerID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ORDER BY [Step2].[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]) 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AS [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Diff_LastMonth_vs_ThisMonth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endParaRPr lang="en-GB" sz="1200" dirty="0"/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FROM  [Step2]</a:t>
            </a:r>
            <a:endParaRPr lang="en-GB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CCA6AE-BAE6-47DF-AAAC-88B58CF2666C}"/>
              </a:ext>
            </a:extLst>
          </p:cNvPr>
          <p:cNvSpPr/>
          <p:nvPr/>
        </p:nvSpPr>
        <p:spPr>
          <a:xfrm>
            <a:off x="3467066" y="0"/>
            <a:ext cx="3390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Lets do this</a:t>
            </a:r>
          </a:p>
        </p:txBody>
      </p:sp>
    </p:spTree>
    <p:extLst>
      <p:ext uri="{BB962C8B-B14F-4D97-AF65-F5344CB8AC3E}">
        <p14:creationId xmlns:p14="http://schemas.microsoft.com/office/powerpoint/2010/main" val="1622551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E36A05-E6BE-4B4E-8CB5-64B8E17899DB}"/>
              </a:ext>
            </a:extLst>
          </p:cNvPr>
          <p:cNvSpPr/>
          <p:nvPr/>
        </p:nvSpPr>
        <p:spPr>
          <a:xfrm>
            <a:off x="3165266" y="389505"/>
            <a:ext cx="58614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different???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16A015-4E45-4A78-B5FE-A55FB12B4A49}"/>
              </a:ext>
            </a:extLst>
          </p:cNvPr>
          <p:cNvSpPr/>
          <p:nvPr/>
        </p:nvSpPr>
        <p:spPr>
          <a:xfrm>
            <a:off x="344244" y="1407666"/>
            <a:ext cx="1126359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1) Removed the WHERE clause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Now we get all the customer records 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9CE304-3B33-4376-AE83-207FE61F0F72}"/>
              </a:ext>
            </a:extLst>
          </p:cNvPr>
          <p:cNvSpPr/>
          <p:nvPr/>
        </p:nvSpPr>
        <p:spPr>
          <a:xfrm>
            <a:off x="157162" y="3429000"/>
            <a:ext cx="118776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2) Add PARTITION BY to the OVER Clauses</a:t>
            </a:r>
          </a:p>
        </p:txBody>
      </p:sp>
      <p:pic>
        <p:nvPicPr>
          <p:cNvPr id="7" name="Picture 6" descr="A person holding a cat&#10;&#10;Description generated with high confidence">
            <a:extLst>
              <a:ext uri="{FF2B5EF4-FFF2-40B4-BE49-F238E27FC236}">
                <a16:creationId xmlns:a16="http://schemas.microsoft.com/office/drawing/2014/main" id="{F07C5257-619F-4C7C-A4DA-DAF40FC57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406" y="4352330"/>
            <a:ext cx="26193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10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6483AA-B226-4BCE-8DC7-AD1F54E9E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977" y="0"/>
            <a:ext cx="914640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1B418B-0586-4918-A56F-111694636B95}"/>
              </a:ext>
            </a:extLst>
          </p:cNvPr>
          <p:cNvSpPr/>
          <p:nvPr/>
        </p:nvSpPr>
        <p:spPr>
          <a:xfrm>
            <a:off x="1743977" y="5934670"/>
            <a:ext cx="91464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Enough boring stuff already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42A7D-D597-4972-9256-DBC2AB16AD37}"/>
              </a:ext>
            </a:extLst>
          </p:cNvPr>
          <p:cNvSpPr/>
          <p:nvPr/>
        </p:nvSpPr>
        <p:spPr>
          <a:xfrm>
            <a:off x="0" y="6519446"/>
            <a:ext cx="12570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/>
              <a:t>Photo by </a:t>
            </a:r>
            <a:r>
              <a:rPr lang="en-GB" sz="800" dirty="0">
                <a:hlinkClick r:id="rId4"/>
              </a:rPr>
              <a:t>Martin </a:t>
            </a:r>
            <a:r>
              <a:rPr lang="en-GB" sz="800" dirty="0" err="1">
                <a:hlinkClick r:id="rId4"/>
              </a:rPr>
              <a:t>Dufosset</a:t>
            </a:r>
            <a:endParaRPr lang="en-GB" sz="800" dirty="0"/>
          </a:p>
          <a:p>
            <a:r>
              <a:rPr lang="en-GB" sz="800" dirty="0"/>
              <a:t> on </a:t>
            </a:r>
            <a:r>
              <a:rPr lang="en-GB" sz="800" dirty="0" err="1">
                <a:hlinkClick r:id="rId5"/>
              </a:rPr>
              <a:t>Unsplash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45065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ziHY-Cr79jdwAxTmHL_Ggmzv4dAGD1AGG63itqEoub9chU-s5fpDhKuRhvlb1sTF5bciR0ITcD3sN2dAXlJdAqJDUMHF9XZFPoM8Ypj2I9T2bI5nBibfwnwU4xnXIGRuMaU2UxDO">
            <a:extLst>
              <a:ext uri="{FF2B5EF4-FFF2-40B4-BE49-F238E27FC236}">
                <a16:creationId xmlns:a16="http://schemas.microsoft.com/office/drawing/2014/main" id="{147AF2E8-FDCB-4714-96BE-2807C7F4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95" y="1554803"/>
            <a:ext cx="1078580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49EB89-CBC0-4AE9-8F08-4CA7056EFB5A}"/>
              </a:ext>
            </a:extLst>
          </p:cNvPr>
          <p:cNvSpPr/>
          <p:nvPr/>
        </p:nvSpPr>
        <p:spPr>
          <a:xfrm>
            <a:off x="3963849" y="20253"/>
            <a:ext cx="4264309" cy="12926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results set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(yeah ok a bit ‘Meh’)</a:t>
            </a:r>
          </a:p>
        </p:txBody>
      </p:sp>
    </p:spTree>
    <p:extLst>
      <p:ext uri="{BB962C8B-B14F-4D97-AF65-F5344CB8AC3E}">
        <p14:creationId xmlns:p14="http://schemas.microsoft.com/office/powerpoint/2010/main" val="9356372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lh5.googleusercontent.com/ZhR-PurAdYZr8S7acB6LY8rIu-lFd4OP_A0IrbEDNvhZWIbcpxFw_YFpPaUsvEWl5fDH0h18U5PxYKOzfTZscS8C19tPiP2Bclh4eTeU721UuXyhD6rYmAHnZh-mGEWuGLjgiK0m">
            <a:extLst>
              <a:ext uri="{FF2B5EF4-FFF2-40B4-BE49-F238E27FC236}">
                <a16:creationId xmlns:a16="http://schemas.microsoft.com/office/drawing/2014/main" id="{12FC5C4B-6363-4944-906C-40F1B8954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69" y="1877438"/>
            <a:ext cx="11923261" cy="396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875D72-DDD5-4074-8B72-D1EC2D6A233E}"/>
              </a:ext>
            </a:extLst>
          </p:cNvPr>
          <p:cNvSpPr/>
          <p:nvPr/>
        </p:nvSpPr>
        <p:spPr>
          <a:xfrm>
            <a:off x="0" y="20253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Annotated results set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6007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excited baby">
            <a:extLst>
              <a:ext uri="{FF2B5EF4-FFF2-40B4-BE49-F238E27FC236}">
                <a16:creationId xmlns:a16="http://schemas.microsoft.com/office/drawing/2014/main" id="{E493B302-467D-46CF-9AE1-62AF8671D1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98" y="1799618"/>
            <a:ext cx="9506740" cy="482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0F9F29-3B87-448A-A0E4-FEA0B139B551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…and yes there's much more</a:t>
            </a:r>
          </a:p>
        </p:txBody>
      </p:sp>
    </p:spTree>
    <p:extLst>
      <p:ext uri="{BB962C8B-B14F-4D97-AF65-F5344CB8AC3E}">
        <p14:creationId xmlns:p14="http://schemas.microsoft.com/office/powerpoint/2010/main" val="305501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8D9691-C069-45E1-86AB-AAD31D67F6EB}"/>
              </a:ext>
            </a:extLst>
          </p:cNvPr>
          <p:cNvSpPr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Next up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EF16AF-86EC-4B5F-AF53-7E50D6CCA3B3}"/>
              </a:ext>
            </a:extLst>
          </p:cNvPr>
          <p:cNvSpPr/>
          <p:nvPr/>
        </p:nvSpPr>
        <p:spPr>
          <a:xfrm>
            <a:off x="1386059" y="1213009"/>
            <a:ext cx="9419887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First_Value</a:t>
            </a:r>
            <a:r>
              <a:rPr lang="en-US" sz="13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42E0BF-D0BB-41CD-B489-32DC7C45032A}"/>
              </a:ext>
            </a:extLst>
          </p:cNvPr>
          <p:cNvSpPr/>
          <p:nvPr/>
        </p:nvSpPr>
        <p:spPr>
          <a:xfrm>
            <a:off x="1463420" y="3606527"/>
            <a:ext cx="926516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Last_Value</a:t>
            </a:r>
            <a:r>
              <a:rPr lang="en-US" sz="13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</a:t>
            </a:r>
            <a:r>
              <a:rPr lang="en-US" sz="13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)</a:t>
            </a:r>
            <a:endParaRPr lang="en-GB" sz="13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517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724DE1-8901-481E-8C3D-7F893CD8B121}"/>
              </a:ext>
            </a:extLst>
          </p:cNvPr>
          <p:cNvSpPr/>
          <p:nvPr/>
        </p:nvSpPr>
        <p:spPr>
          <a:xfrm>
            <a:off x="1464815" y="1427445"/>
            <a:ext cx="8202967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[Step1]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en-GB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100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PERCENT</a:t>
            </a:r>
            <a:endParaRPr lang="en-GB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TotalAmt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008000"/>
                </a:solidFill>
                <a:latin typeface="Consolas" panose="020B0609020204030204" pitchFamily="49" charset="0"/>
              </a:rPr>
              <a:t>/*cast the date to a suitable format to allow sorting*/</a:t>
            </a:r>
            <a:endParaRPr lang="en-GB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FF"/>
                </a:solidFill>
                <a:latin typeface="Consolas" panose="020B0609020204030204" pitchFamily="49" charset="0"/>
              </a:rPr>
              <a:t>CAST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FF00FF"/>
                </a:solidFill>
                <a:latin typeface="Consolas" panose="020B0609020204030204" pitchFamily="49" charset="0"/>
              </a:rPr>
              <a:t>FORMAT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GB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yyyy</a:t>
            </a: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</a:rPr>
              <a:t>’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FF"/>
                </a:solidFill>
                <a:latin typeface="Consolas" panose="020B0609020204030204" pitchFamily="49" charset="0"/>
              </a:rPr>
              <a:t>FORMAT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</a:rPr>
              <a:t>'MM'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[AdventureWorks2012]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[Sales]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11501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[Step2] 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en-GB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[Step1]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[Step1]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[Step1]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TotalAmt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Monthly_Total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[Step1]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endParaRPr lang="en-GB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[Step1]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[Step1]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GB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[Step2]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[Step2]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[Step2]</a:t>
            </a:r>
            <a:r>
              <a:rPr lang="en-GB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Monthly_Total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LEAD 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[Step2]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Monthly_Total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[Step2]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LeadValue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LAG  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[Step2]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Monthly_Total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[Step2]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LagValue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[Step2]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A79F0B-95FB-4DC5-A6F6-81ACD8B71E89}"/>
              </a:ext>
            </a:extLst>
          </p:cNvPr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familiar friend </a:t>
            </a:r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Let’s do some surgery on it!!!!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58006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112B29-7806-4E89-88CD-B6833EC006E0}"/>
              </a:ext>
            </a:extLst>
          </p:cNvPr>
          <p:cNvSpPr/>
          <p:nvPr/>
        </p:nvSpPr>
        <p:spPr>
          <a:xfrm>
            <a:off x="0" y="1329062"/>
            <a:ext cx="1219199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Consolas" panose="020B0609020204030204" pitchFamily="49" charset="0"/>
              </a:rPr>
              <a:t>WITH [Step1]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AS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(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SELECT    TOP 100 PERCENT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          [</a:t>
            </a:r>
            <a:r>
              <a:rPr lang="en-GB" sz="1100" dirty="0" err="1"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latin typeface="Consolas" panose="020B0609020204030204" pitchFamily="49" charset="0"/>
              </a:rPr>
              <a:t>].[</a:t>
            </a:r>
            <a:r>
              <a:rPr lang="en-GB" sz="1100" dirty="0" err="1">
                <a:latin typeface="Consolas" panose="020B0609020204030204" pitchFamily="49" charset="0"/>
              </a:rPr>
              <a:t>OrderDate</a:t>
            </a:r>
            <a:r>
              <a:rPr lang="en-GB" sz="1100" dirty="0"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        , [</a:t>
            </a:r>
            <a:r>
              <a:rPr lang="en-GB" sz="1100" dirty="0" err="1"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latin typeface="Consolas" panose="020B0609020204030204" pitchFamily="49" charset="0"/>
              </a:rPr>
              <a:t>].[</a:t>
            </a:r>
            <a:r>
              <a:rPr lang="en-GB" sz="1100" dirty="0" err="1">
                <a:latin typeface="Consolas" panose="020B0609020204030204" pitchFamily="49" charset="0"/>
              </a:rPr>
              <a:t>CustomerID</a:t>
            </a:r>
            <a:r>
              <a:rPr lang="en-GB" sz="1100" dirty="0"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        , [</a:t>
            </a:r>
            <a:r>
              <a:rPr lang="en-GB" sz="1100" dirty="0" err="1"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latin typeface="Consolas" panose="020B0609020204030204" pitchFamily="49" charset="0"/>
              </a:rPr>
              <a:t>].[</a:t>
            </a:r>
            <a:r>
              <a:rPr lang="en-GB" sz="1100" dirty="0" err="1">
                <a:latin typeface="Consolas" panose="020B0609020204030204" pitchFamily="49" charset="0"/>
              </a:rPr>
              <a:t>TotalAmt</a:t>
            </a:r>
            <a:r>
              <a:rPr lang="en-GB" sz="1100" dirty="0"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/*cast the date to a suitable format to allow sorting*/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        , CAST(FORMAT([</a:t>
            </a:r>
            <a:r>
              <a:rPr lang="en-GB" sz="1100" dirty="0" err="1"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latin typeface="Consolas" panose="020B0609020204030204" pitchFamily="49" charset="0"/>
              </a:rPr>
              <a:t>].[</a:t>
            </a:r>
            <a:r>
              <a:rPr lang="en-GB" sz="1100" dirty="0" err="1">
                <a:latin typeface="Consolas" panose="020B0609020204030204" pitchFamily="49" charset="0"/>
              </a:rPr>
              <a:t>OrderDate</a:t>
            </a:r>
            <a:r>
              <a:rPr lang="en-GB" sz="1100" dirty="0">
                <a:latin typeface="Consolas" panose="020B0609020204030204" pitchFamily="49" charset="0"/>
              </a:rPr>
              <a:t>], '</a:t>
            </a:r>
            <a:r>
              <a:rPr lang="en-GB" sz="1100" dirty="0" err="1">
                <a:latin typeface="Consolas" panose="020B0609020204030204" pitchFamily="49" charset="0"/>
              </a:rPr>
              <a:t>yyyy</a:t>
            </a:r>
            <a:r>
              <a:rPr lang="en-GB" sz="1100" dirty="0">
                <a:latin typeface="Consolas" panose="020B0609020204030204" pitchFamily="49" charset="0"/>
              </a:rPr>
              <a:t>') + FORMAT([</a:t>
            </a:r>
            <a:r>
              <a:rPr lang="en-GB" sz="1100" dirty="0" err="1"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latin typeface="Consolas" panose="020B0609020204030204" pitchFamily="49" charset="0"/>
              </a:rPr>
              <a:t>].[</a:t>
            </a:r>
            <a:r>
              <a:rPr lang="en-GB" sz="1100" dirty="0" err="1">
                <a:latin typeface="Consolas" panose="020B0609020204030204" pitchFamily="49" charset="0"/>
              </a:rPr>
              <a:t>OrderDate</a:t>
            </a:r>
            <a:r>
              <a:rPr lang="en-GB" sz="1100" dirty="0">
                <a:latin typeface="Consolas" panose="020B0609020204030204" pitchFamily="49" charset="0"/>
              </a:rPr>
              <a:t>], 'MM') AS NVARCHAR(6)) AS [</a:t>
            </a:r>
            <a:r>
              <a:rPr lang="en-GB" sz="1100" dirty="0" err="1">
                <a:latin typeface="Consolas" panose="020B0609020204030204" pitchFamily="49" charset="0"/>
              </a:rPr>
              <a:t>YearMonth</a:t>
            </a:r>
            <a:r>
              <a:rPr lang="en-GB" sz="1100" dirty="0"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FROM        [AdventureWorks2012].[Sales].[</a:t>
            </a:r>
            <a:r>
              <a:rPr lang="en-GB" sz="1100" dirty="0" err="1"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WHERE       [</a:t>
            </a:r>
            <a:r>
              <a:rPr lang="en-GB" sz="1100" dirty="0" err="1"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latin typeface="Consolas" panose="020B0609020204030204" pitchFamily="49" charset="0"/>
              </a:rPr>
              <a:t>].[</a:t>
            </a:r>
            <a:r>
              <a:rPr lang="en-GB" sz="1100" dirty="0" err="1">
                <a:latin typeface="Consolas" panose="020B0609020204030204" pitchFamily="49" charset="0"/>
              </a:rPr>
              <a:t>CustomerID</a:t>
            </a:r>
            <a:r>
              <a:rPr lang="en-GB" sz="1100" dirty="0">
                <a:latin typeface="Consolas" panose="020B0609020204030204" pitchFamily="49" charset="0"/>
              </a:rPr>
              <a:t>] = 11501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ORDER BY    [</a:t>
            </a:r>
            <a:r>
              <a:rPr lang="en-GB" sz="1100" dirty="0" err="1">
                <a:latin typeface="Consolas" panose="020B0609020204030204" pitchFamily="49" charset="0"/>
              </a:rPr>
              <a:t>SalesOrderHeader</a:t>
            </a:r>
            <a:r>
              <a:rPr lang="en-GB" sz="1100" dirty="0">
                <a:latin typeface="Consolas" panose="020B0609020204030204" pitchFamily="49" charset="0"/>
              </a:rPr>
              <a:t>].[</a:t>
            </a:r>
            <a:r>
              <a:rPr lang="en-GB" sz="1100" dirty="0" err="1">
                <a:latin typeface="Consolas" panose="020B0609020204030204" pitchFamily="49" charset="0"/>
              </a:rPr>
              <a:t>OrderDate</a:t>
            </a:r>
            <a:r>
              <a:rPr lang="en-GB" sz="1100" dirty="0"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)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 , [Step2]  AS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(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SELECT [Step1].[</a:t>
            </a:r>
            <a:r>
              <a:rPr lang="en-GB" sz="1100" dirty="0" err="1">
                <a:latin typeface="Consolas" panose="020B0609020204030204" pitchFamily="49" charset="0"/>
              </a:rPr>
              <a:t>CustomerID</a:t>
            </a:r>
            <a:r>
              <a:rPr lang="en-GB" sz="1100" dirty="0"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     , [Step1].[</a:t>
            </a:r>
            <a:r>
              <a:rPr lang="en-GB" sz="1100" dirty="0" err="1">
                <a:latin typeface="Consolas" panose="020B0609020204030204" pitchFamily="49" charset="0"/>
              </a:rPr>
              <a:t>YearMonth</a:t>
            </a:r>
            <a:r>
              <a:rPr lang="en-GB" sz="1100" dirty="0"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     , SUM([Step1].[</a:t>
            </a:r>
            <a:r>
              <a:rPr lang="en-GB" sz="1100" dirty="0" err="1">
                <a:latin typeface="Consolas" panose="020B0609020204030204" pitchFamily="49" charset="0"/>
              </a:rPr>
              <a:t>TotalAmt</a:t>
            </a:r>
            <a:r>
              <a:rPr lang="en-GB" sz="1100" dirty="0">
                <a:latin typeface="Consolas" panose="020B0609020204030204" pitchFamily="49" charset="0"/>
              </a:rPr>
              <a:t>]) AS [</a:t>
            </a:r>
            <a:r>
              <a:rPr lang="en-GB" sz="1100" dirty="0" err="1">
                <a:latin typeface="Consolas" panose="020B0609020204030204" pitchFamily="49" charset="0"/>
              </a:rPr>
              <a:t>Monthly_Total</a:t>
            </a:r>
            <a:r>
              <a:rPr lang="en-GB" sz="1100" dirty="0"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FROM   [Step1]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GROUP BY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    [Step1].[</a:t>
            </a:r>
            <a:r>
              <a:rPr lang="en-GB" sz="1100" dirty="0" err="1">
                <a:latin typeface="Consolas" panose="020B0609020204030204" pitchFamily="49" charset="0"/>
              </a:rPr>
              <a:t>CustomerID</a:t>
            </a:r>
            <a:r>
              <a:rPr lang="en-GB" sz="1100" dirty="0"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  , [Step1].[</a:t>
            </a:r>
            <a:r>
              <a:rPr lang="en-GB" sz="1100" dirty="0" err="1">
                <a:latin typeface="Consolas" panose="020B0609020204030204" pitchFamily="49" charset="0"/>
              </a:rPr>
              <a:t>YearMonth</a:t>
            </a:r>
            <a:r>
              <a:rPr lang="en-GB" sz="1100" dirty="0"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)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SELECT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  [Step2].[</a:t>
            </a:r>
            <a:r>
              <a:rPr lang="en-GB" sz="1100" dirty="0" err="1">
                <a:latin typeface="Consolas" panose="020B0609020204030204" pitchFamily="49" charset="0"/>
              </a:rPr>
              <a:t>CustomerID</a:t>
            </a:r>
            <a:r>
              <a:rPr lang="en-GB" sz="1100" dirty="0">
                <a:latin typeface="Consolas" panose="020B0609020204030204" pitchFamily="49" charset="0"/>
              </a:rPr>
              <a:t>] 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, [Step2].[</a:t>
            </a:r>
            <a:r>
              <a:rPr lang="en-GB" sz="1100" dirty="0" err="1">
                <a:latin typeface="Consolas" panose="020B0609020204030204" pitchFamily="49" charset="0"/>
              </a:rPr>
              <a:t>YearMonth</a:t>
            </a:r>
            <a:r>
              <a:rPr lang="en-GB" sz="1100" dirty="0"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  , [Step2].[</a:t>
            </a:r>
            <a:r>
              <a:rPr lang="en-GB" sz="1100" dirty="0" err="1">
                <a:latin typeface="Consolas" panose="020B0609020204030204" pitchFamily="49" charset="0"/>
              </a:rPr>
              <a:t>Monthly_Total</a:t>
            </a:r>
            <a:r>
              <a:rPr lang="en-GB" sz="1100" dirty="0">
                <a:latin typeface="Consolas" panose="020B0609020204030204" pitchFamily="49" charset="0"/>
              </a:rPr>
              <a:t>]</a:t>
            </a:r>
          </a:p>
          <a:p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 , FIRST_VALUE([Step2].[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Monthly_Total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]) OVER (PARTITION BY [Step2].[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CustomerID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] ORDER BY [Step2].[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YearMonth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]) AS [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First_Value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 , LAST_VALUE([Step2].[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Monthly_Total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]) OVER (PARTITION BY [Step2].[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CustomerID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] ORDER BY [Step2].[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YearMonth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]) AS [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Last_Value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FROM    [Step2]</a:t>
            </a:r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465B74-B0BF-47D4-9349-C278F665DA2A}"/>
              </a:ext>
            </a:extLst>
          </p:cNvPr>
          <p:cNvSpPr/>
          <p:nvPr/>
        </p:nvSpPr>
        <p:spPr>
          <a:xfrm>
            <a:off x="2039975" y="117130"/>
            <a:ext cx="73922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little change at the end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EF0824F-AFD9-4C4B-B91F-F747ED80726A}"/>
              </a:ext>
            </a:extLst>
          </p:cNvPr>
          <p:cNvSpPr/>
          <p:nvPr/>
        </p:nvSpPr>
        <p:spPr>
          <a:xfrm>
            <a:off x="4775200" y="3265714"/>
            <a:ext cx="1117600" cy="2567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140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1BD97B-A031-4185-B07A-1809BB57F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55" y="1146506"/>
            <a:ext cx="10788011" cy="45649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8E0A85-DC68-439D-B54A-3862C7834C43}"/>
              </a:ext>
            </a:extLst>
          </p:cNvPr>
          <p:cNvSpPr/>
          <p:nvPr/>
        </p:nvSpPr>
        <p:spPr>
          <a:xfrm>
            <a:off x="3102608" y="117130"/>
            <a:ext cx="526695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results 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D94D0B-9125-433E-A108-B9DA100F3914}"/>
              </a:ext>
            </a:extLst>
          </p:cNvPr>
          <p:cNvSpPr/>
          <p:nvPr/>
        </p:nvSpPr>
        <p:spPr>
          <a:xfrm>
            <a:off x="1191351" y="5817540"/>
            <a:ext cx="928401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Wait what !!!!! </a:t>
            </a:r>
            <a:r>
              <a:rPr lang="en-US" sz="4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Last_Value</a:t>
            </a:r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?????????</a:t>
            </a:r>
          </a:p>
        </p:txBody>
      </p:sp>
    </p:spTree>
    <p:extLst>
      <p:ext uri="{BB962C8B-B14F-4D97-AF65-F5344CB8AC3E}">
        <p14:creationId xmlns:p14="http://schemas.microsoft.com/office/powerpoint/2010/main" val="119792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 smiling and looking at the camera&#10;&#10;Description generated with very high confidence">
            <a:extLst>
              <a:ext uri="{FF2B5EF4-FFF2-40B4-BE49-F238E27FC236}">
                <a16:creationId xmlns:a16="http://schemas.microsoft.com/office/drawing/2014/main" id="{3382BA57-2615-4C8B-BD2D-40EE725F2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43" y="544749"/>
            <a:ext cx="10237820" cy="575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54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flip.com/2kqjog.jpg">
            <a:extLst>
              <a:ext uri="{FF2B5EF4-FFF2-40B4-BE49-F238E27FC236}">
                <a16:creationId xmlns:a16="http://schemas.microsoft.com/office/drawing/2014/main" id="{6AD153BB-5AA2-4F1C-8464-8BC8B616A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622" y="0"/>
            <a:ext cx="5391914" cy="675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742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658CC0-68C4-4CDE-BE7D-17FF5A7363BE}"/>
              </a:ext>
            </a:extLst>
          </p:cNvPr>
          <p:cNvSpPr/>
          <p:nvPr/>
        </p:nvSpPr>
        <p:spPr>
          <a:xfrm>
            <a:off x="1646417" y="1662473"/>
            <a:ext cx="81793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Consolas" panose="020B0609020204030204" pitchFamily="49" charset="0"/>
              </a:rPr>
              <a:t>, LAST_VALUE([Step2].[</a:t>
            </a:r>
            <a:r>
              <a:rPr lang="en-GB" sz="2400" b="1" dirty="0" err="1">
                <a:latin typeface="Consolas" panose="020B0609020204030204" pitchFamily="49" charset="0"/>
              </a:rPr>
              <a:t>Monthly_Total</a:t>
            </a:r>
            <a:r>
              <a:rPr lang="en-GB" sz="2400" b="1" dirty="0">
                <a:latin typeface="Consolas" panose="020B0609020204030204" pitchFamily="49" charset="0"/>
              </a:rPr>
              <a:t>]) </a:t>
            </a:r>
          </a:p>
          <a:p>
            <a:r>
              <a:rPr lang="en-GB" sz="2400" b="1" dirty="0">
                <a:latin typeface="Consolas" panose="020B0609020204030204" pitchFamily="49" charset="0"/>
              </a:rPr>
              <a:t>OVER (PARTITION BY [Step2].[</a:t>
            </a:r>
            <a:r>
              <a:rPr lang="en-GB" sz="2400" b="1" dirty="0" err="1">
                <a:latin typeface="Consolas" panose="020B0609020204030204" pitchFamily="49" charset="0"/>
              </a:rPr>
              <a:t>CustomerID</a:t>
            </a:r>
            <a:r>
              <a:rPr lang="en-GB" sz="2400" b="1" dirty="0">
                <a:latin typeface="Consolas" panose="020B0609020204030204" pitchFamily="49" charset="0"/>
              </a:rPr>
              <a:t>] </a:t>
            </a:r>
          </a:p>
          <a:p>
            <a:r>
              <a:rPr lang="en-GB" sz="2400" b="1" dirty="0">
                <a:latin typeface="Consolas" panose="020B0609020204030204" pitchFamily="49" charset="0"/>
              </a:rPr>
              <a:t>ORDER BY [Step2].[</a:t>
            </a:r>
            <a:r>
              <a:rPr lang="en-GB" sz="2400" b="1" dirty="0" err="1">
                <a:latin typeface="Consolas" panose="020B0609020204030204" pitchFamily="49" charset="0"/>
              </a:rPr>
              <a:t>YearMonth</a:t>
            </a:r>
            <a:r>
              <a:rPr lang="en-GB" sz="2400" b="1" dirty="0">
                <a:latin typeface="Consolas" panose="020B0609020204030204" pitchFamily="49" charset="0"/>
              </a:rPr>
              <a:t>]) AS [</a:t>
            </a:r>
            <a:r>
              <a:rPr lang="en-GB" sz="2400" b="1" dirty="0" err="1">
                <a:latin typeface="Consolas" panose="020B0609020204030204" pitchFamily="49" charset="0"/>
              </a:rPr>
              <a:t>Last_Value</a:t>
            </a:r>
            <a:r>
              <a:rPr lang="en-GB" sz="2400" b="1" dirty="0"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B8A5F1-A0CD-4A65-BEB6-A30CC6C95B64}"/>
              </a:ext>
            </a:extLst>
          </p:cNvPr>
          <p:cNvSpPr/>
          <p:nvPr/>
        </p:nvSpPr>
        <p:spPr>
          <a:xfrm>
            <a:off x="3606081" y="117130"/>
            <a:ext cx="426001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 this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1061D8-A370-4344-9FB5-5D01E18DEF01}"/>
              </a:ext>
            </a:extLst>
          </p:cNvPr>
          <p:cNvSpPr/>
          <p:nvPr/>
        </p:nvSpPr>
        <p:spPr>
          <a:xfrm>
            <a:off x="2519469" y="4410696"/>
            <a:ext cx="71530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Consolas" panose="020B0609020204030204" pitchFamily="49" charset="0"/>
              </a:rPr>
              <a:t> </a:t>
            </a:r>
            <a:r>
              <a:rPr lang="en-GB" sz="2400" b="1" dirty="0">
                <a:latin typeface="Consolas" panose="020B0609020204030204" pitchFamily="49" charset="0"/>
              </a:rPr>
              <a:t>, LAST_VALUE([Step2].[</a:t>
            </a:r>
            <a:r>
              <a:rPr lang="en-GB" sz="2400" b="1" dirty="0" err="1">
                <a:latin typeface="Consolas" panose="020B0609020204030204" pitchFamily="49" charset="0"/>
              </a:rPr>
              <a:t>Monthly_Total</a:t>
            </a:r>
            <a:r>
              <a:rPr lang="en-GB" sz="2400" b="1" dirty="0">
                <a:latin typeface="Consolas" panose="020B0609020204030204" pitchFamily="49" charset="0"/>
              </a:rPr>
              <a:t>]) </a:t>
            </a:r>
          </a:p>
          <a:p>
            <a:r>
              <a:rPr lang="en-GB" sz="2400" b="1" dirty="0">
                <a:latin typeface="Consolas" panose="020B0609020204030204" pitchFamily="49" charset="0"/>
              </a:rPr>
              <a:t>OVER ( ORDER BY [Step2].[</a:t>
            </a:r>
            <a:r>
              <a:rPr lang="en-GB" sz="2400" b="1" dirty="0" err="1">
                <a:latin typeface="Consolas" panose="020B0609020204030204" pitchFamily="49" charset="0"/>
              </a:rPr>
              <a:t>YearMonth</a:t>
            </a:r>
            <a:r>
              <a:rPr lang="en-GB" sz="2400" b="1" dirty="0">
                <a:latin typeface="Consolas" panose="020B0609020204030204" pitchFamily="49" charset="0"/>
              </a:rPr>
              <a:t>] </a:t>
            </a:r>
          </a:p>
          <a:p>
            <a:r>
              <a:rPr lang="en-GB" sz="2400" b="1" dirty="0">
                <a:latin typeface="Consolas" panose="020B0609020204030204" pitchFamily="49" charset="0"/>
              </a:rPr>
              <a:t>ROWS BETWEEN UNBOUNDED PRECEDING </a:t>
            </a:r>
          </a:p>
          <a:p>
            <a:r>
              <a:rPr lang="en-GB" sz="2400" b="1" dirty="0">
                <a:latin typeface="Consolas" panose="020B0609020204030204" pitchFamily="49" charset="0"/>
              </a:rPr>
              <a:t>AND UNBOUNDED FOLLOWING) AS [</a:t>
            </a:r>
            <a:r>
              <a:rPr lang="en-GB" sz="2400" b="1" dirty="0" err="1">
                <a:latin typeface="Consolas" panose="020B0609020204030204" pitchFamily="49" charset="0"/>
              </a:rPr>
              <a:t>Last_Value</a:t>
            </a:r>
            <a:r>
              <a:rPr lang="en-GB" sz="2400" b="1" dirty="0">
                <a:latin typeface="Consolas" panose="020B0609020204030204" pitchFamily="49" charset="0"/>
              </a:rPr>
              <a:t>]</a:t>
            </a:r>
            <a:endParaRPr lang="en-GB" b="1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6B3CF9-403F-446B-9F0E-57D5053E7508}"/>
              </a:ext>
            </a:extLst>
          </p:cNvPr>
          <p:cNvSpPr/>
          <p:nvPr/>
        </p:nvSpPr>
        <p:spPr>
          <a:xfrm>
            <a:off x="4501325" y="3082751"/>
            <a:ext cx="246952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this</a:t>
            </a:r>
          </a:p>
        </p:txBody>
      </p:sp>
    </p:spTree>
    <p:extLst>
      <p:ext uri="{BB962C8B-B14F-4D97-AF65-F5344CB8AC3E}">
        <p14:creationId xmlns:p14="http://schemas.microsoft.com/office/powerpoint/2010/main" val="405586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6D957F-44AE-4660-961B-1B4C18CD8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6F84AD-DD88-4569-9864-39A95FD6A9AB}"/>
              </a:ext>
            </a:extLst>
          </p:cNvPr>
          <p:cNvSpPr/>
          <p:nvPr/>
        </p:nvSpPr>
        <p:spPr>
          <a:xfrm>
            <a:off x="9578468" y="6642556"/>
            <a:ext cx="16610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Photo by </a:t>
            </a:r>
            <a:r>
              <a:rPr lang="en-GB" sz="800" dirty="0">
                <a:solidFill>
                  <a:schemeClr val="bg1"/>
                </a:solidFill>
                <a:hlinkClick r:id="rId4"/>
              </a:rPr>
              <a:t>Andrew Neel</a:t>
            </a:r>
            <a:r>
              <a:rPr lang="en-GB" sz="800" dirty="0">
                <a:solidFill>
                  <a:schemeClr val="bg1"/>
                </a:solidFill>
              </a:rPr>
              <a:t> on </a:t>
            </a:r>
            <a:r>
              <a:rPr lang="en-GB" sz="800" dirty="0" err="1">
                <a:solidFill>
                  <a:schemeClr val="bg1"/>
                </a:solidFill>
                <a:hlinkClick r:id="rId5"/>
              </a:rPr>
              <a:t>Unsplash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C9B652-855E-4FC9-A096-5A8F720593DA}"/>
              </a:ext>
            </a:extLst>
          </p:cNvPr>
          <p:cNvSpPr/>
          <p:nvPr/>
        </p:nvSpPr>
        <p:spPr>
          <a:xfrm>
            <a:off x="5079375" y="409074"/>
            <a:ext cx="203324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AD749-F4D0-4059-B918-CD3217D739D7}"/>
              </a:ext>
            </a:extLst>
          </p:cNvPr>
          <p:cNvSpPr/>
          <p:nvPr/>
        </p:nvSpPr>
        <p:spPr>
          <a:xfrm>
            <a:off x="3787772" y="4916905"/>
            <a:ext cx="504157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 data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1554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3D8663-D11B-44E7-B288-A399D6B2E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489" y="1488332"/>
            <a:ext cx="8827022" cy="50972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CC6FD7-B7E1-4C62-9706-2EEB888AFBEF}"/>
              </a:ext>
            </a:extLst>
          </p:cNvPr>
          <p:cNvSpPr/>
          <p:nvPr/>
        </p:nvSpPr>
        <p:spPr>
          <a:xfrm>
            <a:off x="4089938" y="0"/>
            <a:ext cx="401212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Set</a:t>
            </a:r>
          </a:p>
        </p:txBody>
      </p:sp>
    </p:spTree>
    <p:extLst>
      <p:ext uri="{BB962C8B-B14F-4D97-AF65-F5344CB8AC3E}">
        <p14:creationId xmlns:p14="http://schemas.microsoft.com/office/powerpoint/2010/main" val="2118557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onardo Dicaprio Cheers Meme | Come back for more fun with Part Deux TSQL Windows functions | image tagged in memes,leonardo dicaprio cheers | made w/ Imgflip meme maker">
            <a:extLst>
              <a:ext uri="{FF2B5EF4-FFF2-40B4-BE49-F238E27FC236}">
                <a16:creationId xmlns:a16="http://schemas.microsoft.com/office/drawing/2014/main" id="{4950151F-50BC-4490-9F7B-FADC01467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29" y="0"/>
            <a:ext cx="10287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530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xYV_8OqHDL3RiZ3EejGFYsSHUL6fN9mdMkxCABLIi7VuftLiujmPxtQhJmYYe4eF8FydZudUieU0YXkV5bEe331gZLvpeIedhL9z0xkV4AelV_OIdg0klW0XiHxPriA4nEEFHZkL">
            <a:extLst>
              <a:ext uri="{FF2B5EF4-FFF2-40B4-BE49-F238E27FC236}">
                <a16:creationId xmlns:a16="http://schemas.microsoft.com/office/drawing/2014/main" id="{B533646C-3093-4325-8C9F-BF5BB401A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73" y="22803"/>
            <a:ext cx="7841278" cy="646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009392-DECD-4BE5-B4F2-7CD3A9742447}"/>
              </a:ext>
            </a:extLst>
          </p:cNvPr>
          <p:cNvSpPr/>
          <p:nvPr/>
        </p:nvSpPr>
        <p:spPr>
          <a:xfrm>
            <a:off x="1745962" y="6488668"/>
            <a:ext cx="870007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dirty="0"/>
              <a:t>Figure 1 - List of all the employee's records ordered by [</a:t>
            </a:r>
            <a:r>
              <a:rPr lang="en-GB" dirty="0" err="1"/>
              <a:t>SickLeaveHours</a:t>
            </a:r>
            <a:r>
              <a:rPr lang="en-GB" dirty="0"/>
              <a:t>] in ascending order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9134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6483AA-B226-4BCE-8DC7-AD1F54E9E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977" y="0"/>
            <a:ext cx="914640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1B418B-0586-4918-A56F-111694636B95}"/>
              </a:ext>
            </a:extLst>
          </p:cNvPr>
          <p:cNvSpPr/>
          <p:nvPr/>
        </p:nvSpPr>
        <p:spPr>
          <a:xfrm>
            <a:off x="1743977" y="5934670"/>
            <a:ext cx="91464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BORING !!!!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42A7D-D597-4972-9256-DBC2AB16AD37}"/>
              </a:ext>
            </a:extLst>
          </p:cNvPr>
          <p:cNvSpPr/>
          <p:nvPr/>
        </p:nvSpPr>
        <p:spPr>
          <a:xfrm>
            <a:off x="0" y="6519446"/>
            <a:ext cx="12570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/>
              <a:t>Photo by </a:t>
            </a:r>
            <a:r>
              <a:rPr lang="en-GB" sz="800" dirty="0">
                <a:hlinkClick r:id="rId4"/>
              </a:rPr>
              <a:t>Martin </a:t>
            </a:r>
            <a:r>
              <a:rPr lang="en-GB" sz="800" dirty="0" err="1">
                <a:hlinkClick r:id="rId4"/>
              </a:rPr>
              <a:t>Dufosset</a:t>
            </a:r>
            <a:endParaRPr lang="en-GB" sz="800" dirty="0"/>
          </a:p>
          <a:p>
            <a:r>
              <a:rPr lang="en-GB" sz="800" dirty="0"/>
              <a:t> on </a:t>
            </a:r>
            <a:r>
              <a:rPr lang="en-GB" sz="800" dirty="0" err="1">
                <a:hlinkClick r:id="rId5"/>
              </a:rPr>
              <a:t>Unsplash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541548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6B4EF3-0791-4C7D-812D-F6EF42A40403}"/>
              </a:ext>
            </a:extLst>
          </p:cNvPr>
          <p:cNvSpPr/>
          <p:nvPr/>
        </p:nvSpPr>
        <p:spPr>
          <a:xfrm>
            <a:off x="3887942" y="139914"/>
            <a:ext cx="37664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Specification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3E8591-83FB-4636-8D02-415332AEEB73}"/>
              </a:ext>
            </a:extLst>
          </p:cNvPr>
          <p:cNvSpPr/>
          <p:nvPr/>
        </p:nvSpPr>
        <p:spPr>
          <a:xfrm>
            <a:off x="2164346" y="1200082"/>
            <a:ext cx="812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For each organisational level order records with person with highest sick hours is given order number = 1, next highest sick hours is given order number 2. </a:t>
            </a:r>
            <a:br>
              <a:rPr lang="en-GB" dirty="0"/>
            </a:br>
            <a:r>
              <a:rPr lang="en-GB" dirty="0"/>
              <a:t>Each organisational will be ordered separately.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9DEDB3-78B5-4895-BD79-F544B276E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384340"/>
              </p:ext>
            </p:extLst>
          </p:nvPr>
        </p:nvGraphicFramePr>
        <p:xfrm>
          <a:off x="2164346" y="3009686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18690126"/>
                    </a:ext>
                  </a:extLst>
                </a:gridCol>
                <a:gridCol w="2276642">
                  <a:extLst>
                    <a:ext uri="{9D8B030D-6E8A-4147-A177-3AD203B41FA5}">
                      <a16:colId xmlns:a16="http://schemas.microsoft.com/office/drawing/2014/main" val="2943882303"/>
                    </a:ext>
                  </a:extLst>
                </a:gridCol>
                <a:gridCol w="1787358">
                  <a:extLst>
                    <a:ext uri="{9D8B030D-6E8A-4147-A177-3AD203B41FA5}">
                      <a16:colId xmlns:a16="http://schemas.microsoft.com/office/drawing/2014/main" val="28741277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596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Organisational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Sick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081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/>
                        <a:t>Joe Bloggs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92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/>
                        <a:t>Mary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24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/>
                        <a:t>Robert Johnstone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7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/>
                        <a:t>Mary </a:t>
                      </a:r>
                      <a:r>
                        <a:rPr lang="en-GB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Omartian</a:t>
                      </a:r>
                      <a:endParaRPr lang="en-GB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739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Susan Feeney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98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Karen </a:t>
                      </a:r>
                      <a:r>
                        <a:rPr lang="en-GB" dirty="0" err="1"/>
                        <a:t>Hadi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0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Willam</a:t>
                      </a:r>
                      <a:r>
                        <a:rPr lang="en-GB" dirty="0"/>
                        <a:t> 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64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Steph </a:t>
                      </a:r>
                      <a:r>
                        <a:rPr lang="en-GB" dirty="0" err="1"/>
                        <a:t>Tringali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290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Stephen </a:t>
                      </a:r>
                      <a:r>
                        <a:rPr lang="en-GB" dirty="0" err="1"/>
                        <a:t>Lietz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2413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17CE86C-0E3F-4D3A-AAA3-4BBCD9F7405F}"/>
              </a:ext>
            </a:extLst>
          </p:cNvPr>
          <p:cNvSpPr txBox="1"/>
          <p:nvPr/>
        </p:nvSpPr>
        <p:spPr>
          <a:xfrm>
            <a:off x="2164346" y="2640354"/>
            <a:ext cx="1799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Example Dataset</a:t>
            </a:r>
          </a:p>
        </p:txBody>
      </p:sp>
    </p:spTree>
    <p:extLst>
      <p:ext uri="{BB962C8B-B14F-4D97-AF65-F5344CB8AC3E}">
        <p14:creationId xmlns:p14="http://schemas.microsoft.com/office/powerpoint/2010/main" val="2163325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10385</TotalTime>
  <Words>1959</Words>
  <Application>Microsoft Office PowerPoint</Application>
  <PresentationFormat>Widescreen</PresentationFormat>
  <Paragraphs>390</Paragraphs>
  <Slides>61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-apple-system</vt:lpstr>
      <vt:lpstr>Arial</vt:lpstr>
      <vt:lpstr>Calibri</vt:lpstr>
      <vt:lpstr>Calibri Light</vt:lpstr>
      <vt:lpstr>Consolas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French</dc:creator>
  <cp:lastModifiedBy>Robert French</cp:lastModifiedBy>
  <cp:revision>36</cp:revision>
  <dcterms:created xsi:type="dcterms:W3CDTF">2018-10-14T15:59:03Z</dcterms:created>
  <dcterms:modified xsi:type="dcterms:W3CDTF">2019-02-05T20:46:37Z</dcterms:modified>
</cp:coreProperties>
</file>